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 autoCompressPictures="0">
  <p:sldMasterIdLst>
    <p:sldMasterId id="2147483648" r:id="rId1"/>
    <p:sldMasterId id="2147483660" r:id="rId2"/>
    <p:sldMasterId id="2147483707" r:id="rId3"/>
  </p:sldMasterIdLst>
  <p:notesMasterIdLst>
    <p:notesMasterId r:id="rId37"/>
  </p:notesMasterIdLst>
  <p:handoutMasterIdLst>
    <p:handoutMasterId r:id="rId38"/>
  </p:handoutMasterIdLst>
  <p:sldIdLst>
    <p:sldId id="256" r:id="rId4"/>
    <p:sldId id="422" r:id="rId5"/>
    <p:sldId id="351" r:id="rId6"/>
    <p:sldId id="456" r:id="rId7"/>
    <p:sldId id="465" r:id="rId8"/>
    <p:sldId id="455" r:id="rId9"/>
    <p:sldId id="471" r:id="rId10"/>
    <p:sldId id="355" r:id="rId11"/>
    <p:sldId id="466" r:id="rId12"/>
    <p:sldId id="423" r:id="rId13"/>
    <p:sldId id="467" r:id="rId14"/>
    <p:sldId id="352" r:id="rId15"/>
    <p:sldId id="468" r:id="rId16"/>
    <p:sldId id="292" r:id="rId17"/>
    <p:sldId id="427" r:id="rId18"/>
    <p:sldId id="448" r:id="rId19"/>
    <p:sldId id="450" r:id="rId20"/>
    <p:sldId id="451" r:id="rId21"/>
    <p:sldId id="452" r:id="rId22"/>
    <p:sldId id="429" r:id="rId23"/>
    <p:sldId id="449" r:id="rId24"/>
    <p:sldId id="425" r:id="rId25"/>
    <p:sldId id="426" r:id="rId26"/>
    <p:sldId id="445" r:id="rId27"/>
    <p:sldId id="469" r:id="rId28"/>
    <p:sldId id="470" r:id="rId29"/>
    <p:sldId id="408" r:id="rId30"/>
    <p:sldId id="410" r:id="rId31"/>
    <p:sldId id="365" r:id="rId32"/>
    <p:sldId id="411" r:id="rId33"/>
    <p:sldId id="412" r:id="rId34"/>
    <p:sldId id="413" r:id="rId35"/>
    <p:sldId id="308" r:id="rId36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scaleToFitPaper="1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11"/>
    <p:restoredTop sz="94626"/>
  </p:normalViewPr>
  <p:slideViewPr>
    <p:cSldViewPr>
      <p:cViewPr varScale="1">
        <p:scale>
          <a:sx n="142" d="100"/>
          <a:sy n="142" d="100"/>
        </p:scale>
        <p:origin x="2168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DA3A6E4-27F9-34AC-4A30-46BE5E687B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pitchFamily="-65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F67BE6-1AD3-EC6F-79FB-A7A53066D96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BA662300-22DD-1642-9437-2DCEB9249650}" type="datetime1">
              <a:rPr lang="en-US" altLang="en-US"/>
              <a:pPr>
                <a:defRPr/>
              </a:pPr>
              <a:t>5/6/22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685346-61B1-B61F-21BF-227EBB90C5E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pitchFamily="-65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496980-1364-5A26-FAE3-CE745096797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53EB90E-719D-4E4C-8C9C-91B03F7AEA1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88270B1-4197-0DF8-34E6-695D57C1849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pitchFamily="1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D9B0E8-621A-F6C5-2CDF-491B61AC1F6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7512A805-B749-9246-928B-2BFC0FBC9535}" type="datetime1">
              <a:rPr lang="en-US" altLang="en-US"/>
              <a:pPr>
                <a:defRPr/>
              </a:pPr>
              <a:t>5/6/22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AE345133-E6C2-1912-F7A8-FA27F94B802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8F194803-279D-6774-B41E-0CE23C5513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da-DK" altLang="en-US" noProof="0"/>
              <a:t>Click to edit Master text styles</a:t>
            </a:r>
          </a:p>
          <a:p>
            <a:pPr lvl="1"/>
            <a:r>
              <a:rPr lang="da-DK" altLang="en-US" noProof="0"/>
              <a:t>Second level</a:t>
            </a:r>
          </a:p>
          <a:p>
            <a:pPr lvl="2"/>
            <a:r>
              <a:rPr lang="da-DK" altLang="en-US" noProof="0"/>
              <a:t>Third level</a:t>
            </a:r>
          </a:p>
          <a:p>
            <a:pPr lvl="3"/>
            <a:r>
              <a:rPr lang="da-DK" altLang="en-US" noProof="0"/>
              <a:t>Fourth level</a:t>
            </a:r>
          </a:p>
          <a:p>
            <a:pPr lvl="4"/>
            <a:r>
              <a:rPr lang="da-DK" altLang="en-US" noProof="0"/>
              <a:t>Fifth level</a:t>
            </a:r>
            <a:endParaRPr lang="en-US" alt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666467-80E4-2909-220C-927ED32959D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pitchFamily="1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AAAD97-FB51-E99D-B290-F9EF00A076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AC25C04-4CBF-794E-90EA-3E313074E7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1" charset="-128"/>
        <a:cs typeface="ＭＳ Ｐゴシック" pitchFamily="1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1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1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1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1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>
            <a:extLst>
              <a:ext uri="{FF2B5EF4-FFF2-40B4-BE49-F238E27FC236}">
                <a16:creationId xmlns:a16="http://schemas.microsoft.com/office/drawing/2014/main" id="{E70C8044-D38C-8513-EE68-EE71EB713DC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0" name="Notes Placeholder 2">
            <a:extLst>
              <a:ext uri="{FF2B5EF4-FFF2-40B4-BE49-F238E27FC236}">
                <a16:creationId xmlns:a16="http://schemas.microsoft.com/office/drawing/2014/main" id="{1B6E8376-A356-F1C8-EFEC-EB519D7C98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54275" name="Slide Number Placeholder 3">
            <a:extLst>
              <a:ext uri="{FF2B5EF4-FFF2-40B4-BE49-F238E27FC236}">
                <a16:creationId xmlns:a16="http://schemas.microsoft.com/office/drawing/2014/main" id="{86FD44CA-64F4-7C33-2E63-4906D6A2E0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/>
        <p:txBody>
          <a:bodyPr/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>
              <a:defRPr/>
            </a:pPr>
            <a:fld id="{06EDACC2-1145-544E-97B2-B0C5579E736F}" type="slidenum">
              <a:rPr lang="en-US" altLang="en-US" smtClean="0">
                <a:solidFill>
                  <a:prstClr val="black"/>
                </a:solidFill>
                <a:latin typeface="Calibri" panose="020F0502020204030204" pitchFamily="34" charset="0"/>
                <a:ea typeface="+mn-ea"/>
              </a:rPr>
              <a:pPr>
                <a:defRPr/>
              </a:pPr>
              <a:t>1</a:t>
            </a:fld>
            <a:endParaRPr lang="en-US" altLang="en-US">
              <a:solidFill>
                <a:prstClr val="black"/>
              </a:solidFill>
              <a:latin typeface="Calibri" panose="020F0502020204030204" pitchFamily="34" charset="0"/>
              <a:ea typeface="+mn-ea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Slide Image Placeholder 1">
            <a:extLst>
              <a:ext uri="{FF2B5EF4-FFF2-40B4-BE49-F238E27FC236}">
                <a16:creationId xmlns:a16="http://schemas.microsoft.com/office/drawing/2014/main" id="{7FEA4055-6535-47C6-DBB5-961D542F42F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>
            <a:extLst>
              <a:ext uri="{FF2B5EF4-FFF2-40B4-BE49-F238E27FC236}">
                <a16:creationId xmlns:a16="http://schemas.microsoft.com/office/drawing/2014/main" id="{662A5EEC-72F7-2E97-FAAF-814A4AAAB9B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>
            <a:normAutofit fontScale="32500" lnSpcReduction="20000"/>
          </a:bodyPr>
          <a:lstStyle/>
          <a:p>
            <a:pPr eaLnBrk="1" hangingPunct="1">
              <a:spcBef>
                <a:spcPct val="0"/>
              </a:spcBef>
              <a:defRPr/>
            </a:pPr>
            <a:r>
              <a:rPr lang="en-US" altLang="en-US" sz="3200">
                <a:ea typeface="ＭＳ Ｐゴシック" charset="-128"/>
              </a:rPr>
              <a:t>Let me start this presentation with a somewhat provocative statement: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altLang="en-US" sz="3200">
              <a:ea typeface="ＭＳ Ｐゴシック" charset="-128"/>
            </a:endParaRPr>
          </a:p>
          <a:p>
            <a:pPr algn="ctr">
              <a:defRPr/>
            </a:pPr>
            <a:r>
              <a:rPr lang="en-GB" altLang="en-US" sz="3200">
                <a:solidFill>
                  <a:schemeClr val="tx2"/>
                </a:solidFill>
                <a:latin typeface="Times New Roman" charset="0"/>
                <a:ea typeface="ＭＳ Ｐゴシック" charset="-128"/>
              </a:rPr>
              <a:t>The perfect treatment </a:t>
            </a:r>
          </a:p>
          <a:p>
            <a:pPr algn="ctr">
              <a:defRPr/>
            </a:pPr>
            <a:r>
              <a:rPr lang="en-GB" altLang="en-US" sz="3200">
                <a:solidFill>
                  <a:schemeClr val="tx2"/>
                </a:solidFill>
                <a:latin typeface="Times New Roman" charset="0"/>
                <a:ea typeface="ＭＳ Ｐゴシック" charset="-128"/>
              </a:rPr>
              <a:t>can only be achieved </a:t>
            </a:r>
          </a:p>
          <a:p>
            <a:pPr algn="ctr">
              <a:defRPr/>
            </a:pPr>
            <a:r>
              <a:rPr lang="en-GB" altLang="en-US" sz="3200">
                <a:solidFill>
                  <a:schemeClr val="tx2"/>
                </a:solidFill>
                <a:latin typeface="Times New Roman" charset="0"/>
                <a:ea typeface="ＭＳ Ｐゴシック" charset="-128"/>
              </a:rPr>
              <a:t>if you own a large proportion </a:t>
            </a:r>
          </a:p>
          <a:p>
            <a:pPr algn="ctr">
              <a:defRPr/>
            </a:pPr>
            <a:r>
              <a:rPr lang="en-GB" altLang="en-US" sz="3200">
                <a:solidFill>
                  <a:schemeClr val="tx2"/>
                </a:solidFill>
                <a:latin typeface="Times New Roman" charset="0"/>
                <a:ea typeface="ＭＳ Ｐゴシック" charset="-128"/>
              </a:rPr>
              <a:t>of the best material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altLang="en-US" sz="320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en-US" altLang="en-US" sz="3200">
                <a:ea typeface="ＭＳ Ｐゴシック" charset="-128"/>
              </a:rPr>
              <a:t>This statement may calm those colleagues among us, who may think that the emphasis on treatment in exhibiting has gone too far, and that what matters is material, material, material…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altLang="en-US" sz="320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en-US" altLang="en-US" sz="3200">
                <a:ea typeface="ＭＳ Ｐゴシック" charset="-128"/>
              </a:rPr>
              <a:t>The good news for us all is that excellent treatment and the need for great material goes hand in hand!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altLang="en-US" sz="320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en-US" altLang="en-US" sz="3200">
                <a:ea typeface="ＭＳ Ｐゴシック" charset="-128"/>
              </a:rPr>
              <a:t>The bad news to what I call the treatment-above-all camp is that treatment alone should not be able to bring an exhibit to the FIP gold or large gold medal level!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altLang="en-US" sz="320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en-US" altLang="en-US" sz="3200">
                <a:ea typeface="ＭＳ Ｐゴシック" charset="-128"/>
              </a:rPr>
              <a:t>The bad news to the material-material-material camp is that great material alone should also no longer be able to get a FIP large gold medal without good treatment!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altLang="en-US" sz="320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en-US" altLang="en-US" sz="3200">
                <a:ea typeface="ＭＳ Ｐゴシック" charset="-128"/>
              </a:rPr>
              <a:t>So since we need the best material to make the best possible treatment, ambitious exhibitors should consider the following points in their planning:</a:t>
            </a:r>
          </a:p>
        </p:txBody>
      </p:sp>
      <p:sp>
        <p:nvSpPr>
          <p:cNvPr id="70659" name="Slide Number Placeholder 3">
            <a:extLst>
              <a:ext uri="{FF2B5EF4-FFF2-40B4-BE49-F238E27FC236}">
                <a16:creationId xmlns:a16="http://schemas.microsoft.com/office/drawing/2014/main" id="{5BCDA25F-1BF5-8CF8-EA6E-42B8A614BB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FBC2560-35D3-A94C-B238-7AFC4F864021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19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Slide Image Placeholder 1">
            <a:extLst>
              <a:ext uri="{FF2B5EF4-FFF2-40B4-BE49-F238E27FC236}">
                <a16:creationId xmlns:a16="http://schemas.microsoft.com/office/drawing/2014/main" id="{5624FC48-A895-8DE3-F999-A3299099D1B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2E199013-1F3C-E83B-47DE-AA85EEDFE3B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>
            <a:normAutofit fontScale="32500" lnSpcReduction="20000"/>
          </a:bodyPr>
          <a:lstStyle/>
          <a:p>
            <a:pPr eaLnBrk="1" hangingPunct="1">
              <a:spcBef>
                <a:spcPct val="0"/>
              </a:spcBef>
              <a:defRPr/>
            </a:pPr>
            <a:r>
              <a:rPr lang="en-US" altLang="en-US" sz="3200">
                <a:ea typeface="ＭＳ Ｐゴシック" charset="-128"/>
              </a:rPr>
              <a:t>Let me start this presentation with a somewhat provocative statement: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altLang="en-US" sz="3200">
              <a:ea typeface="ＭＳ Ｐゴシック" charset="-128"/>
            </a:endParaRPr>
          </a:p>
          <a:p>
            <a:pPr algn="ctr">
              <a:defRPr/>
            </a:pPr>
            <a:r>
              <a:rPr lang="en-GB" altLang="en-US" sz="3200">
                <a:solidFill>
                  <a:schemeClr val="tx2"/>
                </a:solidFill>
                <a:latin typeface="Times New Roman" charset="0"/>
                <a:ea typeface="ＭＳ Ｐゴシック" charset="-128"/>
              </a:rPr>
              <a:t>The perfect treatment </a:t>
            </a:r>
          </a:p>
          <a:p>
            <a:pPr algn="ctr">
              <a:defRPr/>
            </a:pPr>
            <a:r>
              <a:rPr lang="en-GB" altLang="en-US" sz="3200">
                <a:solidFill>
                  <a:schemeClr val="tx2"/>
                </a:solidFill>
                <a:latin typeface="Times New Roman" charset="0"/>
                <a:ea typeface="ＭＳ Ｐゴシック" charset="-128"/>
              </a:rPr>
              <a:t>can only be achieved </a:t>
            </a:r>
          </a:p>
          <a:p>
            <a:pPr algn="ctr">
              <a:defRPr/>
            </a:pPr>
            <a:r>
              <a:rPr lang="en-GB" altLang="en-US" sz="3200">
                <a:solidFill>
                  <a:schemeClr val="tx2"/>
                </a:solidFill>
                <a:latin typeface="Times New Roman" charset="0"/>
                <a:ea typeface="ＭＳ Ｐゴシック" charset="-128"/>
              </a:rPr>
              <a:t>if you own a large proportion </a:t>
            </a:r>
          </a:p>
          <a:p>
            <a:pPr algn="ctr">
              <a:defRPr/>
            </a:pPr>
            <a:r>
              <a:rPr lang="en-GB" altLang="en-US" sz="3200">
                <a:solidFill>
                  <a:schemeClr val="tx2"/>
                </a:solidFill>
                <a:latin typeface="Times New Roman" charset="0"/>
                <a:ea typeface="ＭＳ Ｐゴシック" charset="-128"/>
              </a:rPr>
              <a:t>of the best material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altLang="en-US" sz="320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en-US" altLang="en-US" sz="3200">
                <a:ea typeface="ＭＳ Ｐゴシック" charset="-128"/>
              </a:rPr>
              <a:t>This statement may calm those colleagues among us, who may think that the emphasis on treatment in exhibiting has gone too far, and that what matters is material, material, material…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altLang="en-US" sz="320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en-US" altLang="en-US" sz="3200">
                <a:ea typeface="ＭＳ Ｐゴシック" charset="-128"/>
              </a:rPr>
              <a:t>The good news for us all is that excellent treatment and the need for great material goes hand in hand!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altLang="en-US" sz="320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en-US" altLang="en-US" sz="3200">
                <a:ea typeface="ＭＳ Ｐゴシック" charset="-128"/>
              </a:rPr>
              <a:t>The bad news to what I call the treatment-above-all camp is that treatment alone should not be able to bring an exhibit to the FIP gold or large gold medal level!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altLang="en-US" sz="320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en-US" altLang="en-US" sz="3200">
                <a:ea typeface="ＭＳ Ｐゴシック" charset="-128"/>
              </a:rPr>
              <a:t>The bad news to the material-material-material camp is that great material alone should also no longer be able to get a FIP large gold medal without good treatment!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altLang="en-US" sz="320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en-US" altLang="en-US" sz="3200">
                <a:ea typeface="ＭＳ Ｐゴシック" charset="-128"/>
              </a:rPr>
              <a:t>So since we need the best material to make the best possible treatment, ambitious exhibitors should consider the following points in their planning:</a:t>
            </a:r>
          </a:p>
        </p:txBody>
      </p:sp>
      <p:sp>
        <p:nvSpPr>
          <p:cNvPr id="72707" name="Slide Number Placeholder 3">
            <a:extLst>
              <a:ext uri="{FF2B5EF4-FFF2-40B4-BE49-F238E27FC236}">
                <a16:creationId xmlns:a16="http://schemas.microsoft.com/office/drawing/2014/main" id="{3F95C2D8-2A92-79B9-36FB-0AFE3E93C1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A558F4B-9F0C-C142-8B46-C845D4A05349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20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Slide Image Placeholder 1">
            <a:extLst>
              <a:ext uri="{FF2B5EF4-FFF2-40B4-BE49-F238E27FC236}">
                <a16:creationId xmlns:a16="http://schemas.microsoft.com/office/drawing/2014/main" id="{1D40AFC0-0A64-E588-62C4-6AEAAE3DC71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>
            <a:extLst>
              <a:ext uri="{FF2B5EF4-FFF2-40B4-BE49-F238E27FC236}">
                <a16:creationId xmlns:a16="http://schemas.microsoft.com/office/drawing/2014/main" id="{4E74337E-33B0-EBD0-5F5C-7E9C48AD454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>
            <a:normAutofit fontScale="32500" lnSpcReduction="20000"/>
          </a:bodyPr>
          <a:lstStyle/>
          <a:p>
            <a:pPr eaLnBrk="1" hangingPunct="1">
              <a:spcBef>
                <a:spcPct val="0"/>
              </a:spcBef>
              <a:defRPr/>
            </a:pPr>
            <a:r>
              <a:rPr lang="en-US" altLang="en-US" sz="3200">
                <a:ea typeface="ＭＳ Ｐゴシック" charset="-128"/>
              </a:rPr>
              <a:t>Let me start this presentation with a somewhat provocative statement: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altLang="en-US" sz="3200">
              <a:ea typeface="ＭＳ Ｐゴシック" charset="-128"/>
            </a:endParaRPr>
          </a:p>
          <a:p>
            <a:pPr algn="ctr">
              <a:defRPr/>
            </a:pPr>
            <a:r>
              <a:rPr lang="en-GB" altLang="en-US" sz="3200">
                <a:solidFill>
                  <a:schemeClr val="tx2"/>
                </a:solidFill>
                <a:latin typeface="Times New Roman" charset="0"/>
                <a:ea typeface="ＭＳ Ｐゴシック" charset="-128"/>
              </a:rPr>
              <a:t>The perfect treatment </a:t>
            </a:r>
          </a:p>
          <a:p>
            <a:pPr algn="ctr">
              <a:defRPr/>
            </a:pPr>
            <a:r>
              <a:rPr lang="en-GB" altLang="en-US" sz="3200">
                <a:solidFill>
                  <a:schemeClr val="tx2"/>
                </a:solidFill>
                <a:latin typeface="Times New Roman" charset="0"/>
                <a:ea typeface="ＭＳ Ｐゴシック" charset="-128"/>
              </a:rPr>
              <a:t>can only be achieved </a:t>
            </a:r>
          </a:p>
          <a:p>
            <a:pPr algn="ctr">
              <a:defRPr/>
            </a:pPr>
            <a:r>
              <a:rPr lang="en-GB" altLang="en-US" sz="3200">
                <a:solidFill>
                  <a:schemeClr val="tx2"/>
                </a:solidFill>
                <a:latin typeface="Times New Roman" charset="0"/>
                <a:ea typeface="ＭＳ Ｐゴシック" charset="-128"/>
              </a:rPr>
              <a:t>if you own a large proportion </a:t>
            </a:r>
          </a:p>
          <a:p>
            <a:pPr algn="ctr">
              <a:defRPr/>
            </a:pPr>
            <a:r>
              <a:rPr lang="en-GB" altLang="en-US" sz="3200">
                <a:solidFill>
                  <a:schemeClr val="tx2"/>
                </a:solidFill>
                <a:latin typeface="Times New Roman" charset="0"/>
                <a:ea typeface="ＭＳ Ｐゴシック" charset="-128"/>
              </a:rPr>
              <a:t>of the best material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altLang="en-US" sz="320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en-US" altLang="en-US" sz="3200">
                <a:ea typeface="ＭＳ Ｐゴシック" charset="-128"/>
              </a:rPr>
              <a:t>This statement may calm those colleagues among us, who may think that the emphasis on treatment in exhibiting has gone too far, and that what matters is material, material, material…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altLang="en-US" sz="320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en-US" altLang="en-US" sz="3200">
                <a:ea typeface="ＭＳ Ｐゴシック" charset="-128"/>
              </a:rPr>
              <a:t>The good news for us all is that excellent treatment and the need for great material goes hand in hand!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altLang="en-US" sz="320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en-US" altLang="en-US" sz="3200">
                <a:ea typeface="ＭＳ Ｐゴシック" charset="-128"/>
              </a:rPr>
              <a:t>The bad news to what I call the treatment-above-all camp is that treatment alone should not be able to bring an exhibit to the FIP gold or large gold medal level!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altLang="en-US" sz="320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en-US" altLang="en-US" sz="3200">
                <a:ea typeface="ＭＳ Ｐゴシック" charset="-128"/>
              </a:rPr>
              <a:t>The bad news to the material-material-material camp is that great material alone should also no longer be able to get a FIP large gold medal without good treatment!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altLang="en-US" sz="320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en-US" altLang="en-US" sz="3200">
                <a:ea typeface="ＭＳ Ｐゴシック" charset="-128"/>
              </a:rPr>
              <a:t>So since we need the best material to make the best possible treatment, ambitious exhibitors should consider the following points in their planning:</a:t>
            </a:r>
          </a:p>
        </p:txBody>
      </p:sp>
      <p:sp>
        <p:nvSpPr>
          <p:cNvPr id="74755" name="Slide Number Placeholder 3">
            <a:extLst>
              <a:ext uri="{FF2B5EF4-FFF2-40B4-BE49-F238E27FC236}">
                <a16:creationId xmlns:a16="http://schemas.microsoft.com/office/drawing/2014/main" id="{BC7C1FCD-5820-E506-C91D-0B85EC64EC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B851B50-B8FC-B74F-8917-64A093592918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21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Slide Image Placeholder 1">
            <a:extLst>
              <a:ext uri="{FF2B5EF4-FFF2-40B4-BE49-F238E27FC236}">
                <a16:creationId xmlns:a16="http://schemas.microsoft.com/office/drawing/2014/main" id="{EDE11165-3A45-8757-1CC5-77E2D436BAC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4" name="Notes Placeholder 2">
            <a:extLst>
              <a:ext uri="{FF2B5EF4-FFF2-40B4-BE49-F238E27FC236}">
                <a16:creationId xmlns:a16="http://schemas.microsoft.com/office/drawing/2014/main" id="{17BD7613-6E08-84EB-3D0C-89047C81787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79875" name="Slide Number Placeholder 3">
            <a:extLst>
              <a:ext uri="{FF2B5EF4-FFF2-40B4-BE49-F238E27FC236}">
                <a16:creationId xmlns:a16="http://schemas.microsoft.com/office/drawing/2014/main" id="{597568AF-1BBD-5EFF-49CA-7C6F1923EB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3F7776F-8949-424A-89FF-2DB2DFBDE4BA}" type="slidenum">
              <a:rPr lang="en-US" altLang="en-US" smtClean="0">
                <a:solidFill>
                  <a:srgbClr val="000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25</a:t>
            </a:fld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Image Placeholder 1">
            <a:extLst>
              <a:ext uri="{FF2B5EF4-FFF2-40B4-BE49-F238E27FC236}">
                <a16:creationId xmlns:a16="http://schemas.microsoft.com/office/drawing/2014/main" id="{66705DB9-FC44-99C0-CB2B-2FAFE241527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8" name="Notes Placeholder 2">
            <a:extLst>
              <a:ext uri="{FF2B5EF4-FFF2-40B4-BE49-F238E27FC236}">
                <a16:creationId xmlns:a16="http://schemas.microsoft.com/office/drawing/2014/main" id="{41AD9B41-3AA3-8BCD-F9A0-F14E4057E00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45059" name="Slide Number Placeholder 3">
            <a:extLst>
              <a:ext uri="{FF2B5EF4-FFF2-40B4-BE49-F238E27FC236}">
                <a16:creationId xmlns:a16="http://schemas.microsoft.com/office/drawing/2014/main" id="{410EB197-4C2F-C8FE-7386-4E858C9A81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EBA0AD6-9C3C-CF4B-9B1C-F3039C8845F3}" type="slidenum">
              <a:rPr lang="en-US" altLang="en-US" smtClean="0">
                <a:solidFill>
                  <a:srgbClr val="000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Slide Image Placeholder 1">
            <a:extLst>
              <a:ext uri="{FF2B5EF4-FFF2-40B4-BE49-F238E27FC236}">
                <a16:creationId xmlns:a16="http://schemas.microsoft.com/office/drawing/2014/main" id="{DC8B59A0-8035-7082-A3B1-3C520B9F8CA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0" name="Notes Placeholder 2">
            <a:extLst>
              <a:ext uri="{FF2B5EF4-FFF2-40B4-BE49-F238E27FC236}">
                <a16:creationId xmlns:a16="http://schemas.microsoft.com/office/drawing/2014/main" id="{92D164E7-EA58-7032-4D4C-8F9C90FAFAC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48131" name="Slide Number Placeholder 3">
            <a:extLst>
              <a:ext uri="{FF2B5EF4-FFF2-40B4-BE49-F238E27FC236}">
                <a16:creationId xmlns:a16="http://schemas.microsoft.com/office/drawing/2014/main" id="{98BB9BCE-F795-F95B-E67A-0600DC104E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99ACD6A-7834-E94D-8DCA-56D243734529}" type="slidenum">
              <a:rPr lang="en-US" altLang="en-US" smtClean="0">
                <a:solidFill>
                  <a:srgbClr val="000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lide Image Placeholder 1">
            <a:extLst>
              <a:ext uri="{FF2B5EF4-FFF2-40B4-BE49-F238E27FC236}">
                <a16:creationId xmlns:a16="http://schemas.microsoft.com/office/drawing/2014/main" id="{AC2BED41-459A-2052-D895-DF7705C3D11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8" name="Notes Placeholder 2">
            <a:extLst>
              <a:ext uri="{FF2B5EF4-FFF2-40B4-BE49-F238E27FC236}">
                <a16:creationId xmlns:a16="http://schemas.microsoft.com/office/drawing/2014/main" id="{1204C77E-8F67-0178-30A1-32D163F6EBA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50179" name="Slide Number Placeholder 3">
            <a:extLst>
              <a:ext uri="{FF2B5EF4-FFF2-40B4-BE49-F238E27FC236}">
                <a16:creationId xmlns:a16="http://schemas.microsoft.com/office/drawing/2014/main" id="{1B88E0F6-D3AC-1EB5-FA12-CEDCE8F778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CE48B61-6F8A-3848-BD93-19CACD396708}" type="slidenum">
              <a:rPr lang="en-US" altLang="en-US" smtClean="0">
                <a:solidFill>
                  <a:srgbClr val="000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</a:t>
            </a:fld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Slide Image Placeholder 1">
            <a:extLst>
              <a:ext uri="{FF2B5EF4-FFF2-40B4-BE49-F238E27FC236}">
                <a16:creationId xmlns:a16="http://schemas.microsoft.com/office/drawing/2014/main" id="{62580DD5-07D5-CD94-9345-D9AEAFF1E6E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Notes Placeholder 2">
            <a:extLst>
              <a:ext uri="{FF2B5EF4-FFF2-40B4-BE49-F238E27FC236}">
                <a16:creationId xmlns:a16="http://schemas.microsoft.com/office/drawing/2014/main" id="{F5069FB3-18C5-3AD8-2061-C4D07124A08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59395" name="Slide Number Placeholder 3">
            <a:extLst>
              <a:ext uri="{FF2B5EF4-FFF2-40B4-BE49-F238E27FC236}">
                <a16:creationId xmlns:a16="http://schemas.microsoft.com/office/drawing/2014/main" id="{5FDE2DAB-E4FA-8D87-2E53-A7A004C720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88B68AC-5129-3642-8C59-B19EEE0175D0}" type="slidenum">
              <a:rPr lang="en-US" altLang="en-US" smtClean="0">
                <a:solidFill>
                  <a:srgbClr val="000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13</a:t>
            </a:fld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lide Image Placeholder 1">
            <a:extLst>
              <a:ext uri="{FF2B5EF4-FFF2-40B4-BE49-F238E27FC236}">
                <a16:creationId xmlns:a16="http://schemas.microsoft.com/office/drawing/2014/main" id="{15A51E86-D10B-98F5-6976-6359482D68F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6" name="Notes Placeholder 2">
            <a:extLst>
              <a:ext uri="{FF2B5EF4-FFF2-40B4-BE49-F238E27FC236}">
                <a16:creationId xmlns:a16="http://schemas.microsoft.com/office/drawing/2014/main" id="{5B539B04-C180-8626-A7D4-5FDF5FDA78F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62467" name="Slide Number Placeholder 3">
            <a:extLst>
              <a:ext uri="{FF2B5EF4-FFF2-40B4-BE49-F238E27FC236}">
                <a16:creationId xmlns:a16="http://schemas.microsoft.com/office/drawing/2014/main" id="{89B34768-FFE4-AC31-E420-572D68CB2D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0CA87D0-D66D-814D-AB87-2DD9C301E008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15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Image Placeholder 1">
            <a:extLst>
              <a:ext uri="{FF2B5EF4-FFF2-40B4-BE49-F238E27FC236}">
                <a16:creationId xmlns:a16="http://schemas.microsoft.com/office/drawing/2014/main" id="{4F769BD3-E4E1-B4C4-A2F8-71A7DE59D8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>
            <a:extLst>
              <a:ext uri="{FF2B5EF4-FFF2-40B4-BE49-F238E27FC236}">
                <a16:creationId xmlns:a16="http://schemas.microsoft.com/office/drawing/2014/main" id="{6936026D-2586-D122-4E8D-8B5E67D0909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>
            <a:normAutofit fontScale="32500" lnSpcReduction="20000"/>
          </a:bodyPr>
          <a:lstStyle/>
          <a:p>
            <a:pPr eaLnBrk="1" hangingPunct="1">
              <a:spcBef>
                <a:spcPct val="0"/>
              </a:spcBef>
              <a:defRPr/>
            </a:pPr>
            <a:r>
              <a:rPr lang="en-US" altLang="en-US" sz="3200">
                <a:ea typeface="ＭＳ Ｐゴシック" charset="-128"/>
              </a:rPr>
              <a:t>Let me start this presentation with a somewhat provocative statement: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altLang="en-US" sz="3200">
              <a:ea typeface="ＭＳ Ｐゴシック" charset="-128"/>
            </a:endParaRPr>
          </a:p>
          <a:p>
            <a:pPr algn="ctr">
              <a:defRPr/>
            </a:pPr>
            <a:r>
              <a:rPr lang="en-GB" altLang="en-US" sz="3200">
                <a:solidFill>
                  <a:schemeClr val="tx2"/>
                </a:solidFill>
                <a:latin typeface="Times New Roman" charset="0"/>
                <a:ea typeface="ＭＳ Ｐゴシック" charset="-128"/>
              </a:rPr>
              <a:t>The perfect treatment </a:t>
            </a:r>
          </a:p>
          <a:p>
            <a:pPr algn="ctr">
              <a:defRPr/>
            </a:pPr>
            <a:r>
              <a:rPr lang="en-GB" altLang="en-US" sz="3200">
                <a:solidFill>
                  <a:schemeClr val="tx2"/>
                </a:solidFill>
                <a:latin typeface="Times New Roman" charset="0"/>
                <a:ea typeface="ＭＳ Ｐゴシック" charset="-128"/>
              </a:rPr>
              <a:t>can only be achieved </a:t>
            </a:r>
          </a:p>
          <a:p>
            <a:pPr algn="ctr">
              <a:defRPr/>
            </a:pPr>
            <a:r>
              <a:rPr lang="en-GB" altLang="en-US" sz="3200">
                <a:solidFill>
                  <a:schemeClr val="tx2"/>
                </a:solidFill>
                <a:latin typeface="Times New Roman" charset="0"/>
                <a:ea typeface="ＭＳ Ｐゴシック" charset="-128"/>
              </a:rPr>
              <a:t>if you own a large proportion </a:t>
            </a:r>
          </a:p>
          <a:p>
            <a:pPr algn="ctr">
              <a:defRPr/>
            </a:pPr>
            <a:r>
              <a:rPr lang="en-GB" altLang="en-US" sz="3200">
                <a:solidFill>
                  <a:schemeClr val="tx2"/>
                </a:solidFill>
                <a:latin typeface="Times New Roman" charset="0"/>
                <a:ea typeface="ＭＳ Ｐゴシック" charset="-128"/>
              </a:rPr>
              <a:t>of the best material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altLang="en-US" sz="320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en-US" altLang="en-US" sz="3200">
                <a:ea typeface="ＭＳ Ｐゴシック" charset="-128"/>
              </a:rPr>
              <a:t>This statement may calm those colleagues among us, who may think that the emphasis on treatment in exhibiting has gone too far, and that what matters is material, material, material…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altLang="en-US" sz="320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en-US" altLang="en-US" sz="3200">
                <a:ea typeface="ＭＳ Ｐゴシック" charset="-128"/>
              </a:rPr>
              <a:t>The good news for us all is that excellent treatment and the need for great material goes hand in hand!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altLang="en-US" sz="320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en-US" altLang="en-US" sz="3200">
                <a:ea typeface="ＭＳ Ｐゴシック" charset="-128"/>
              </a:rPr>
              <a:t>The bad news to what I call the treatment-above-all camp is that treatment alone should not be able to bring an exhibit to the FIP gold or large gold medal level!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altLang="en-US" sz="320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en-US" altLang="en-US" sz="3200">
                <a:ea typeface="ＭＳ Ｐゴシック" charset="-128"/>
              </a:rPr>
              <a:t>The bad news to the material-material-material camp is that great material alone should also no longer be able to get a FIP large gold medal without good treatment!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altLang="en-US" sz="320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en-US" altLang="en-US" sz="3200">
                <a:ea typeface="ＭＳ Ｐゴシック" charset="-128"/>
              </a:rPr>
              <a:t>So since we need the best material to make the best possible treatment, ambitious exhibitors should consider the following points in their planning:</a:t>
            </a:r>
          </a:p>
        </p:txBody>
      </p:sp>
      <p:sp>
        <p:nvSpPr>
          <p:cNvPr id="64515" name="Slide Number Placeholder 3">
            <a:extLst>
              <a:ext uri="{FF2B5EF4-FFF2-40B4-BE49-F238E27FC236}">
                <a16:creationId xmlns:a16="http://schemas.microsoft.com/office/drawing/2014/main" id="{16794FF1-C892-1B6F-BA59-CB2FD38B3A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CBFD183-74A2-4049-9FEE-D5F35F629192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16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lide Image Placeholder 1">
            <a:extLst>
              <a:ext uri="{FF2B5EF4-FFF2-40B4-BE49-F238E27FC236}">
                <a16:creationId xmlns:a16="http://schemas.microsoft.com/office/drawing/2014/main" id="{913761D7-074B-2184-B05F-3F7D73EDE12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>
            <a:extLst>
              <a:ext uri="{FF2B5EF4-FFF2-40B4-BE49-F238E27FC236}">
                <a16:creationId xmlns:a16="http://schemas.microsoft.com/office/drawing/2014/main" id="{F76BE7D3-6CBC-BCE9-3C9B-71B0EC5D629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>
            <a:normAutofit fontScale="32500" lnSpcReduction="20000"/>
          </a:bodyPr>
          <a:lstStyle/>
          <a:p>
            <a:pPr eaLnBrk="1" hangingPunct="1">
              <a:spcBef>
                <a:spcPct val="0"/>
              </a:spcBef>
              <a:defRPr/>
            </a:pPr>
            <a:r>
              <a:rPr lang="en-US" altLang="en-US" sz="3200">
                <a:ea typeface="ＭＳ Ｐゴシック" charset="-128"/>
              </a:rPr>
              <a:t>Let me start this presentation with a somewhat provocative statement: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altLang="en-US" sz="3200">
              <a:ea typeface="ＭＳ Ｐゴシック" charset="-128"/>
            </a:endParaRPr>
          </a:p>
          <a:p>
            <a:pPr algn="ctr">
              <a:defRPr/>
            </a:pPr>
            <a:r>
              <a:rPr lang="en-GB" altLang="en-US" sz="3200">
                <a:solidFill>
                  <a:schemeClr val="tx2"/>
                </a:solidFill>
                <a:latin typeface="Times New Roman" charset="0"/>
                <a:ea typeface="ＭＳ Ｐゴシック" charset="-128"/>
              </a:rPr>
              <a:t>The perfect treatment </a:t>
            </a:r>
          </a:p>
          <a:p>
            <a:pPr algn="ctr">
              <a:defRPr/>
            </a:pPr>
            <a:r>
              <a:rPr lang="en-GB" altLang="en-US" sz="3200">
                <a:solidFill>
                  <a:schemeClr val="tx2"/>
                </a:solidFill>
                <a:latin typeface="Times New Roman" charset="0"/>
                <a:ea typeface="ＭＳ Ｐゴシック" charset="-128"/>
              </a:rPr>
              <a:t>can only be achieved </a:t>
            </a:r>
          </a:p>
          <a:p>
            <a:pPr algn="ctr">
              <a:defRPr/>
            </a:pPr>
            <a:r>
              <a:rPr lang="en-GB" altLang="en-US" sz="3200">
                <a:solidFill>
                  <a:schemeClr val="tx2"/>
                </a:solidFill>
                <a:latin typeface="Times New Roman" charset="0"/>
                <a:ea typeface="ＭＳ Ｐゴシック" charset="-128"/>
              </a:rPr>
              <a:t>if you own a large proportion </a:t>
            </a:r>
          </a:p>
          <a:p>
            <a:pPr algn="ctr">
              <a:defRPr/>
            </a:pPr>
            <a:r>
              <a:rPr lang="en-GB" altLang="en-US" sz="3200">
                <a:solidFill>
                  <a:schemeClr val="tx2"/>
                </a:solidFill>
                <a:latin typeface="Times New Roman" charset="0"/>
                <a:ea typeface="ＭＳ Ｐゴシック" charset="-128"/>
              </a:rPr>
              <a:t>of the best material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altLang="en-US" sz="320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en-US" altLang="en-US" sz="3200">
                <a:ea typeface="ＭＳ Ｐゴシック" charset="-128"/>
              </a:rPr>
              <a:t>This statement may calm those colleagues among us, who may think that the emphasis on treatment in exhibiting has gone too far, and that what matters is material, material, material…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altLang="en-US" sz="320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en-US" altLang="en-US" sz="3200">
                <a:ea typeface="ＭＳ Ｐゴシック" charset="-128"/>
              </a:rPr>
              <a:t>The good news for us all is that excellent treatment and the need for great material goes hand in hand!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altLang="en-US" sz="320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en-US" altLang="en-US" sz="3200">
                <a:ea typeface="ＭＳ Ｐゴシック" charset="-128"/>
              </a:rPr>
              <a:t>The bad news to what I call the treatment-above-all camp is that treatment alone should not be able to bring an exhibit to the FIP gold or large gold medal level!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altLang="en-US" sz="320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en-US" altLang="en-US" sz="3200">
                <a:ea typeface="ＭＳ Ｐゴシック" charset="-128"/>
              </a:rPr>
              <a:t>The bad news to the material-material-material camp is that great material alone should also no longer be able to get a FIP large gold medal without good treatment!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altLang="en-US" sz="320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en-US" altLang="en-US" sz="3200">
                <a:ea typeface="ＭＳ Ｐゴシック" charset="-128"/>
              </a:rPr>
              <a:t>So since we need the best material to make the best possible treatment, ambitious exhibitors should consider the following points in their planning:</a:t>
            </a:r>
          </a:p>
        </p:txBody>
      </p:sp>
      <p:sp>
        <p:nvSpPr>
          <p:cNvPr id="66563" name="Slide Number Placeholder 3">
            <a:extLst>
              <a:ext uri="{FF2B5EF4-FFF2-40B4-BE49-F238E27FC236}">
                <a16:creationId xmlns:a16="http://schemas.microsoft.com/office/drawing/2014/main" id="{363F1A37-E2EF-6CAC-45FE-7CCB35DEE7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026970F-13B0-EC46-B01B-494B9E8BAF14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17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Slide Image Placeholder 1">
            <a:extLst>
              <a:ext uri="{FF2B5EF4-FFF2-40B4-BE49-F238E27FC236}">
                <a16:creationId xmlns:a16="http://schemas.microsoft.com/office/drawing/2014/main" id="{95ED81DD-CA8A-A580-79DE-CDD59B4BE28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>
            <a:extLst>
              <a:ext uri="{FF2B5EF4-FFF2-40B4-BE49-F238E27FC236}">
                <a16:creationId xmlns:a16="http://schemas.microsoft.com/office/drawing/2014/main" id="{69DC00EC-78CA-2382-D50D-FE6265C71E2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>
            <a:normAutofit fontScale="32500" lnSpcReduction="20000"/>
          </a:bodyPr>
          <a:lstStyle/>
          <a:p>
            <a:pPr eaLnBrk="1" hangingPunct="1">
              <a:spcBef>
                <a:spcPct val="0"/>
              </a:spcBef>
              <a:defRPr/>
            </a:pPr>
            <a:r>
              <a:rPr lang="en-US" altLang="en-US" sz="3200">
                <a:ea typeface="ＭＳ Ｐゴシック" charset="-128"/>
              </a:rPr>
              <a:t>Let me start this presentation with a somewhat provocative statement: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altLang="en-US" sz="3200">
              <a:ea typeface="ＭＳ Ｐゴシック" charset="-128"/>
            </a:endParaRPr>
          </a:p>
          <a:p>
            <a:pPr algn="ctr">
              <a:defRPr/>
            </a:pPr>
            <a:r>
              <a:rPr lang="en-GB" altLang="en-US" sz="3200">
                <a:solidFill>
                  <a:schemeClr val="tx2"/>
                </a:solidFill>
                <a:latin typeface="Times New Roman" charset="0"/>
                <a:ea typeface="ＭＳ Ｐゴシック" charset="-128"/>
              </a:rPr>
              <a:t>The perfect treatment </a:t>
            </a:r>
          </a:p>
          <a:p>
            <a:pPr algn="ctr">
              <a:defRPr/>
            </a:pPr>
            <a:r>
              <a:rPr lang="en-GB" altLang="en-US" sz="3200">
                <a:solidFill>
                  <a:schemeClr val="tx2"/>
                </a:solidFill>
                <a:latin typeface="Times New Roman" charset="0"/>
                <a:ea typeface="ＭＳ Ｐゴシック" charset="-128"/>
              </a:rPr>
              <a:t>can only be achieved </a:t>
            </a:r>
          </a:p>
          <a:p>
            <a:pPr algn="ctr">
              <a:defRPr/>
            </a:pPr>
            <a:r>
              <a:rPr lang="en-GB" altLang="en-US" sz="3200">
                <a:solidFill>
                  <a:schemeClr val="tx2"/>
                </a:solidFill>
                <a:latin typeface="Times New Roman" charset="0"/>
                <a:ea typeface="ＭＳ Ｐゴシック" charset="-128"/>
              </a:rPr>
              <a:t>if you own a large proportion </a:t>
            </a:r>
          </a:p>
          <a:p>
            <a:pPr algn="ctr">
              <a:defRPr/>
            </a:pPr>
            <a:r>
              <a:rPr lang="en-GB" altLang="en-US" sz="3200">
                <a:solidFill>
                  <a:schemeClr val="tx2"/>
                </a:solidFill>
                <a:latin typeface="Times New Roman" charset="0"/>
                <a:ea typeface="ＭＳ Ｐゴシック" charset="-128"/>
              </a:rPr>
              <a:t>of the best material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altLang="en-US" sz="320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en-US" altLang="en-US" sz="3200">
                <a:ea typeface="ＭＳ Ｐゴシック" charset="-128"/>
              </a:rPr>
              <a:t>This statement may calm those colleagues among us, who may think that the emphasis on treatment in exhibiting has gone too far, and that what matters is material, material, material…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altLang="en-US" sz="320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en-US" altLang="en-US" sz="3200">
                <a:ea typeface="ＭＳ Ｐゴシック" charset="-128"/>
              </a:rPr>
              <a:t>The good news for us all is that excellent treatment and the need for great material goes hand in hand!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altLang="en-US" sz="320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en-US" altLang="en-US" sz="3200">
                <a:ea typeface="ＭＳ Ｐゴシック" charset="-128"/>
              </a:rPr>
              <a:t>The bad news to what I call the treatment-above-all camp is that treatment alone should not be able to bring an exhibit to the FIP gold or large gold medal level!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altLang="en-US" sz="320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en-US" altLang="en-US" sz="3200">
                <a:ea typeface="ＭＳ Ｐゴシック" charset="-128"/>
              </a:rPr>
              <a:t>The bad news to the material-material-material camp is that great material alone should also no longer be able to get a FIP large gold medal without good treatment!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altLang="en-US" sz="320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en-US" altLang="en-US" sz="3200">
                <a:ea typeface="ＭＳ Ｐゴシック" charset="-128"/>
              </a:rPr>
              <a:t>So since we need the best material to make the best possible treatment, ambitious exhibitors should consider the following points in their planning:</a:t>
            </a:r>
          </a:p>
        </p:txBody>
      </p:sp>
      <p:sp>
        <p:nvSpPr>
          <p:cNvPr id="68611" name="Slide Number Placeholder 3">
            <a:extLst>
              <a:ext uri="{FF2B5EF4-FFF2-40B4-BE49-F238E27FC236}">
                <a16:creationId xmlns:a16="http://schemas.microsoft.com/office/drawing/2014/main" id="{8C90E955-90CF-1946-ABE0-D3FF536D1C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4916E41-2475-8F4E-AAA8-5BAB0F83A146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18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a-DK"/>
              <a:t>Click to edit Master subtitle style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88898C6-DC8D-7420-6D7F-F22A83C976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3FC5864-4A64-591F-7CFE-9372743615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B14AA2A-4BA0-F6AF-3125-A9E83B8314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09D3EC-3817-1D4B-909E-CBB4C4594E4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93158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Click to edit Master text styles</a:t>
            </a:r>
          </a:p>
          <a:p>
            <a:pPr lvl="1"/>
            <a:r>
              <a:rPr lang="da-DK"/>
              <a:t>Second level</a:t>
            </a:r>
          </a:p>
          <a:p>
            <a:pPr lvl="2"/>
            <a:r>
              <a:rPr lang="da-DK"/>
              <a:t>Third level</a:t>
            </a:r>
          </a:p>
          <a:p>
            <a:pPr lvl="3"/>
            <a:r>
              <a:rPr lang="da-DK"/>
              <a:t>Fourth level</a:t>
            </a:r>
          </a:p>
          <a:p>
            <a:pPr lvl="4"/>
            <a:r>
              <a:rPr lang="da-DK"/>
              <a:t>Fifth level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24E669D-2F6C-957E-4FDA-7A19B5A504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25793F6-99D4-0C7C-4F05-BED8D1AE8E2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F55C367-528C-1A43-4E99-8A7F745AB5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AFA02A-C3D0-2242-B2D7-8D362DC23AA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50049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/>
              <a:t>Click to edit Master text styles</a:t>
            </a:r>
          </a:p>
          <a:p>
            <a:pPr lvl="1"/>
            <a:r>
              <a:rPr lang="da-DK"/>
              <a:t>Second level</a:t>
            </a:r>
          </a:p>
          <a:p>
            <a:pPr lvl="2"/>
            <a:r>
              <a:rPr lang="da-DK"/>
              <a:t>Third level</a:t>
            </a:r>
          </a:p>
          <a:p>
            <a:pPr lvl="3"/>
            <a:r>
              <a:rPr lang="da-DK"/>
              <a:t>Fourth level</a:t>
            </a:r>
          </a:p>
          <a:p>
            <a:pPr lvl="4"/>
            <a:r>
              <a:rPr lang="da-DK"/>
              <a:t>Fifth level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00FA8F7-C11D-B143-9607-1C4A292196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3B26A66-981D-3197-92AF-9F5E2F763D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F9F5072-2BCB-D578-84CF-92E6B4576D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4C8278-BAEF-6443-9BF5-37C0143CD0A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550824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>
            <a:extLst>
              <a:ext uri="{FF2B5EF4-FFF2-40B4-BE49-F238E27FC236}">
                <a16:creationId xmlns:a16="http://schemas.microsoft.com/office/drawing/2014/main" id="{718688C3-5A8C-15B6-9DFF-1891C12E6732}"/>
              </a:ext>
            </a:extLst>
          </p:cNvPr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8">
            <a:extLst>
              <a:ext uri="{FF2B5EF4-FFF2-40B4-BE49-F238E27FC236}">
                <a16:creationId xmlns:a16="http://schemas.microsoft.com/office/drawing/2014/main" id="{270BD7F6-4E32-78B7-84FF-67B60FD2A383}"/>
              </a:ext>
            </a:extLst>
          </p:cNvPr>
          <p:cNvGrpSpPr>
            <a:grpSpLocks/>
          </p:cNvGrpSpPr>
          <p:nvPr/>
        </p:nvGrpSpPr>
        <p:grpSpPr bwMode="auto">
          <a:xfrm>
            <a:off x="-4763" y="4953000"/>
            <a:ext cx="9148763" cy="1912938"/>
            <a:chOff x="-3765" y="4832896"/>
            <a:chExt cx="9147765" cy="2032192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74DC6910-61D9-40C7-4C3D-BA3EAE34F6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6739" y="4832896"/>
              <a:ext cx="7457261" cy="51943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316C2C37-2D90-47AE-3EA2-D899662D124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/>
              <a:gdLst>
                <a:gd name="T0" fmla="*/ 0 w 5760"/>
                <a:gd name="T1" fmla="*/ 0 h 528"/>
                <a:gd name="T2" fmla="*/ 2147483646 w 5760"/>
                <a:gd name="T3" fmla="*/ 0 h 528"/>
                <a:gd name="T4" fmla="*/ 2147483646 w 5760"/>
                <a:gd name="T5" fmla="*/ 2147483646 h 528"/>
                <a:gd name="T6" fmla="*/ 2147483646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45C02FA1-B7E7-17A7-AB2E-234AA379F928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4EDFCFD-3B9A-5E26-9151-545A21B72393}"/>
                </a:ext>
              </a:extLst>
            </p:cNvPr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2"/>
            <a:ext cx="7772400" cy="1829761"/>
          </a:xfrm>
        </p:spPr>
        <p:txBody>
          <a:bodyPr anchor="b"/>
          <a:lstStyle>
            <a:lvl1pPr algn="r">
              <a:defRPr sz="36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48006" indent="0" algn="r">
              <a:buNone/>
              <a:defRPr>
                <a:solidFill>
                  <a:schemeClr val="tx2"/>
                </a:solidFill>
              </a:defRPr>
            </a:lvl1pPr>
            <a:lvl2pPr marL="342900" indent="0" algn="ctr">
              <a:buNone/>
            </a:lvl2pPr>
            <a:lvl3pPr marL="685800" indent="0" algn="ctr">
              <a:buNone/>
            </a:lvl3pPr>
            <a:lvl4pPr marL="1028700" indent="0" algn="ctr">
              <a:buNone/>
            </a:lvl4pPr>
            <a:lvl5pPr marL="1371600" indent="0" algn="ctr">
              <a:buNone/>
            </a:lvl5pPr>
            <a:lvl6pPr marL="1714500" indent="0" algn="ctr">
              <a:buNone/>
            </a:lvl6pPr>
            <a:lvl7pPr marL="2057400" indent="0" algn="ctr">
              <a:buNone/>
            </a:lvl7pPr>
            <a:lvl8pPr marL="2400300" indent="0" algn="ctr">
              <a:buNone/>
            </a:lvl8pPr>
            <a:lvl9pPr marL="2743200" indent="0" algn="ctr">
              <a:buNone/>
            </a:lvl9pPr>
            <a:extLst/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Date Placeholder 29">
            <a:extLst>
              <a:ext uri="{FF2B5EF4-FFF2-40B4-BE49-F238E27FC236}">
                <a16:creationId xmlns:a16="http://schemas.microsoft.com/office/drawing/2014/main" id="{35A16208-FAEC-6867-7BB2-ABB5040A5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r>
              <a:rPr lang="en-US"/>
              <a:t>1/26/2009</a:t>
            </a:r>
          </a:p>
        </p:txBody>
      </p:sp>
      <p:sp>
        <p:nvSpPr>
          <p:cNvPr id="12" name="Footer Placeholder 18">
            <a:extLst>
              <a:ext uri="{FF2B5EF4-FFF2-40B4-BE49-F238E27FC236}">
                <a16:creationId xmlns:a16="http://schemas.microsoft.com/office/drawing/2014/main" id="{49849ACF-5F6A-D7CC-F641-C8493E00A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6">
            <a:extLst>
              <a:ext uri="{FF2B5EF4-FFF2-40B4-BE49-F238E27FC236}">
                <a16:creationId xmlns:a16="http://schemas.microsoft.com/office/drawing/2014/main" id="{7550FEC3-58C0-2DA9-FEB8-475462279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13C3EE2-7F43-104E-A82C-9D1F1B149B6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5865608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2C411E57-1BA2-52C3-DB34-6FAA80348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1/26/2009</a:t>
            </a:r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3CB514F5-2DF3-96C2-B770-5B6C29567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0BAD0258-3811-4765-7FB6-25018E5B8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F8BB7-7D5A-BF45-8911-BC3B65698D0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2193908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6">
            <a:extLst>
              <a:ext uri="{FF2B5EF4-FFF2-40B4-BE49-F238E27FC236}">
                <a16:creationId xmlns:a16="http://schemas.microsoft.com/office/drawing/2014/main" id="{FCA19756-FCFE-6EC0-91D0-A88F6F879040}"/>
              </a:ext>
            </a:extLst>
          </p:cNvPr>
          <p:cNvSpPr/>
          <p:nvPr/>
        </p:nvSpPr>
        <p:spPr>
          <a:xfrm>
            <a:off x="3636963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Chevron 7">
            <a:extLst>
              <a:ext uri="{FF2B5EF4-FFF2-40B4-BE49-F238E27FC236}">
                <a16:creationId xmlns:a16="http://schemas.microsoft.com/office/drawing/2014/main" id="{B8831F0E-5D26-0554-9E4C-4A888BF95A5B}"/>
              </a:ext>
            </a:extLst>
          </p:cNvPr>
          <p:cNvSpPr/>
          <p:nvPr/>
        </p:nvSpPr>
        <p:spPr>
          <a:xfrm>
            <a:off x="3449638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36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1725">
                <a:solidFill>
                  <a:schemeClr val="tx1"/>
                </a:solidFill>
              </a:defRPr>
            </a:lvl1pPr>
            <a:lvl2pPr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B22F95C-E360-8C40-9598-D2B704811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1/26/2009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8131557-722E-FB5C-8A85-AF730AC51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DD3A8BA-F925-1C89-BDE2-F9FDEB90A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F76625-653E-4E4C-9F6E-F774FF91FD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55452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9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9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2E816D-7983-B4CF-63CE-3814A368B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1/26/2009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A8305F-E1D5-7CB1-7548-F6B0E5CD9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737168-E112-F983-6114-58647CB4B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47AE9C-331B-B04C-B527-F1A9294CE1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3854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7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1" y="144429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44429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8424AD-91BA-0F5D-3EF3-9B74AFF1C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1/26/2009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F7D3EB-CD0D-6ABD-9253-839D2D915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2D1DC82-87D5-CA6D-646F-A50986E6A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B91E58-DED4-774B-AE8E-8C746EF6FCE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59744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D512E1-6821-6DE7-F1AF-DAB18D4B7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1/26/2009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7BEFA2-CFEF-95ED-AD9B-4304DDC0B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4771D2-487A-56D5-9C96-9F3F8E5B7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CEFCB4-986F-8A4A-82BA-46ABA40D2C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84563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>
            <a:extLst>
              <a:ext uri="{FF2B5EF4-FFF2-40B4-BE49-F238E27FC236}">
                <a16:creationId xmlns:a16="http://schemas.microsoft.com/office/drawing/2014/main" id="{2F778581-3A77-3464-BA1C-B05B0856B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1/26/2009</a:t>
            </a:r>
          </a:p>
        </p:txBody>
      </p:sp>
      <p:sp>
        <p:nvSpPr>
          <p:cNvPr id="3" name="Footer Placeholder 21">
            <a:extLst>
              <a:ext uri="{FF2B5EF4-FFF2-40B4-BE49-F238E27FC236}">
                <a16:creationId xmlns:a16="http://schemas.microsoft.com/office/drawing/2014/main" id="{B649789C-FE94-704B-E29B-2C22C14A0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>
            <a:extLst>
              <a:ext uri="{FF2B5EF4-FFF2-40B4-BE49-F238E27FC236}">
                <a16:creationId xmlns:a16="http://schemas.microsoft.com/office/drawing/2014/main" id="{14CAF511-33C4-C54D-7B05-B7E618BD7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6C34C8-7301-374E-9ADA-3D85AFBE1F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5674848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1875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200"/>
            </a:lvl1pPr>
            <a:lvl2pPr>
              <a:buNone/>
              <a:defRPr sz="900"/>
            </a:lvl2pPr>
            <a:lvl3pPr>
              <a:buNone/>
              <a:defRPr sz="750"/>
            </a:lvl3pPr>
            <a:lvl4pPr>
              <a:buNone/>
              <a:defRPr sz="675"/>
            </a:lvl4pPr>
            <a:lvl5pPr>
              <a:buNone/>
              <a:defRPr sz="675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0B4BFF-66F0-07B6-22B1-A897181A69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726238" y="6408738"/>
            <a:ext cx="192087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1/26/2009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4ECD2B-627E-1828-B6F5-8B144BD7B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F8AE42-3C74-1D66-53D7-882FC4A25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B1730-F321-9540-8384-258EE4FC064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34334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Click to edit Master text styles</a:t>
            </a:r>
          </a:p>
          <a:p>
            <a:pPr lvl="1"/>
            <a:r>
              <a:rPr lang="da-DK"/>
              <a:t>Second level</a:t>
            </a:r>
          </a:p>
          <a:p>
            <a:pPr lvl="2"/>
            <a:r>
              <a:rPr lang="da-DK"/>
              <a:t>Third level</a:t>
            </a:r>
          </a:p>
          <a:p>
            <a:pPr lvl="3"/>
            <a:r>
              <a:rPr lang="da-DK"/>
              <a:t>Fourth level</a:t>
            </a:r>
          </a:p>
          <a:p>
            <a:pPr lvl="4"/>
            <a:r>
              <a:rPr lang="da-DK"/>
              <a:t>Fifth level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615F231-B558-06A9-8B9D-2BDD5B36293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188BB6D-ADD0-5A72-1E54-4A220D4B01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B468F81-874D-0D34-2BA1-326332F0E80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A43BF5-4593-A34C-8664-0D331E258EE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98804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7">
            <a:extLst>
              <a:ext uri="{FF2B5EF4-FFF2-40B4-BE49-F238E27FC236}">
                <a16:creationId xmlns:a16="http://schemas.microsoft.com/office/drawing/2014/main" id="{A60B4FC9-A751-35D6-5593-9A97905EE76D}"/>
              </a:ext>
            </a:extLst>
          </p:cNvPr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3ED949FF-18D1-A0C7-764F-0162F2F8EEF8}"/>
              </a:ext>
            </a:extLst>
          </p:cNvPr>
          <p:cNvSpPr>
            <a:spLocks/>
          </p:cNvSpPr>
          <p:nvPr/>
        </p:nvSpPr>
        <p:spPr bwMode="auto">
          <a:xfrm>
            <a:off x="484188" y="5938838"/>
            <a:ext cx="3692525" cy="933450"/>
          </a:xfrm>
          <a:custGeom>
            <a:avLst/>
            <a:gdLst>
              <a:gd name="T0" fmla="*/ 0 w 5591"/>
              <a:gd name="T1" fmla="*/ 0 h 588"/>
              <a:gd name="T2" fmla="*/ 2147483646 w 5591"/>
              <a:gd name="T3" fmla="*/ 0 h 588"/>
              <a:gd name="T4" fmla="*/ 2147483646 w 5591"/>
              <a:gd name="T5" fmla="*/ 2147483646 h 588"/>
              <a:gd name="T6" fmla="*/ 2147483646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B1EAA3C3-C340-8655-DC32-281C247B5B5E}"/>
              </a:ext>
            </a:extLst>
          </p:cNvPr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5BAE91-0D26-405B-F795-969EE66A1FA2}"/>
              </a:ext>
            </a:extLst>
          </p:cNvPr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11">
            <a:extLst>
              <a:ext uri="{FF2B5EF4-FFF2-40B4-BE49-F238E27FC236}">
                <a16:creationId xmlns:a16="http://schemas.microsoft.com/office/drawing/2014/main" id="{EEC77AFB-1B78-A41A-1977-4715863E6C26}"/>
              </a:ext>
            </a:extLst>
          </p:cNvPr>
          <p:cNvSpPr/>
          <p:nvPr/>
        </p:nvSpPr>
        <p:spPr>
          <a:xfrm>
            <a:off x="8662988" y="4989513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Chevron 12">
            <a:extLst>
              <a:ext uri="{FF2B5EF4-FFF2-40B4-BE49-F238E27FC236}">
                <a16:creationId xmlns:a16="http://schemas.microsoft.com/office/drawing/2014/main" id="{D1138088-460A-6175-EE53-92EB8D346718}"/>
              </a:ext>
            </a:extLst>
          </p:cNvPr>
          <p:cNvSpPr/>
          <p:nvPr/>
        </p:nvSpPr>
        <p:spPr>
          <a:xfrm>
            <a:off x="8477250" y="4989513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3"/>
            <a:ext cx="7162800" cy="648232"/>
          </a:xfrm>
          <a:noFill/>
        </p:spPr>
        <p:txBody>
          <a:bodyPr tIns="0"/>
          <a:lstStyle>
            <a:lvl1pPr marL="0" marR="13716" indent="0" algn="r">
              <a:buNone/>
              <a:defRPr sz="1050"/>
            </a:lvl1pPr>
            <a:lvl2pPr>
              <a:defRPr sz="900"/>
            </a:lvl2pPr>
            <a:lvl3pPr>
              <a:defRPr sz="750"/>
            </a:lvl3pPr>
            <a:lvl4pPr>
              <a:defRPr sz="675"/>
            </a:lvl4pPr>
            <a:lvl5pPr>
              <a:defRPr sz="675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extLst/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3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225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4">
            <a:extLst>
              <a:ext uri="{FF2B5EF4-FFF2-40B4-BE49-F238E27FC236}">
                <a16:creationId xmlns:a16="http://schemas.microsoft.com/office/drawing/2014/main" id="{9D4473F2-22F5-AFA6-CE9C-6FE99B832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r>
              <a:rPr lang="en-US"/>
              <a:t>1/26/2009</a:t>
            </a:r>
          </a:p>
        </p:txBody>
      </p:sp>
      <p:sp>
        <p:nvSpPr>
          <p:cNvPr id="12" name="Footer Placeholder 5">
            <a:extLst>
              <a:ext uri="{FF2B5EF4-FFF2-40B4-BE49-F238E27FC236}">
                <a16:creationId xmlns:a16="http://schemas.microsoft.com/office/drawing/2014/main" id="{2828957D-5760-FBA6-E8E0-9399381BE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79913" y="6408738"/>
            <a:ext cx="235108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0D8BBCA4-0CD7-34E6-0E9D-299099C7C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DFA7CA-942D-324F-B8EB-95D8AB2FFF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5092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30"/>
            <a:ext cx="8229600" cy="43860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8096B9C0-BDD7-3625-94AF-E5779B4A1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1/26/2009</a:t>
            </a:r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DE9FAE72-C0CF-A081-A722-EBD49CD3D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01651A81-8136-48A3-7F0F-BCAC9DACF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B28E8C-F94D-5541-8A7A-0023807F1C8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72217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4" y="274641"/>
            <a:ext cx="1777471" cy="55927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925CDBBC-2C91-CE6B-E0FC-73DE706F8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1/26/2009</a:t>
            </a:r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F7770A39-8CCE-D936-A95F-E88639E62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88734AFD-6657-8478-4012-F5CE9AD4E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83B8A3-D095-4644-930A-7DEC27ABF85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940272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777750-E732-7E61-E60A-D2275AC26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1/26/2009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CDE66D-9C88-E93F-A201-7D3648C7D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5D17C1-395A-3BB3-383C-45EEF91A7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32800" y="6572250"/>
            <a:ext cx="579438" cy="2016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51FC4B-F375-6842-939A-7F663D1899F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2302754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othing he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6749029-ED72-BE0C-E3CE-D8F0C2B06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3E864-4F31-0D49-AEEE-6E23440B6175}" type="datetimeFigureOut">
              <a:rPr lang="en-US"/>
              <a:pPr>
                <a:defRPr/>
              </a:pPr>
              <a:t>5/6/22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3BF3E67-A761-EDA6-7762-FA6E78A73B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229600" y="6229350"/>
            <a:ext cx="457200" cy="492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DDD059-9169-4D40-98EC-A2206FE433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5C92C6-B50E-E79C-7CA1-D91E0C11E55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6152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a-DK"/>
              <a:t>Click to edit Master subtitle style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238C820-CE28-D20B-AFB5-F2E96C9843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63B0D7F-FB10-524B-5256-C73685FC40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A56C73A-CBFC-A1E4-F72A-81DB649F20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F378C0-56A8-6241-BC6D-7060193CE7C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276409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Click to edit Master text styles</a:t>
            </a:r>
          </a:p>
          <a:p>
            <a:pPr lvl="1"/>
            <a:r>
              <a:rPr lang="da-DK"/>
              <a:t>Second level</a:t>
            </a:r>
          </a:p>
          <a:p>
            <a:pPr lvl="2"/>
            <a:r>
              <a:rPr lang="da-DK"/>
              <a:t>Third level</a:t>
            </a:r>
          </a:p>
          <a:p>
            <a:pPr lvl="3"/>
            <a:r>
              <a:rPr lang="da-DK"/>
              <a:t>Fourth level</a:t>
            </a:r>
          </a:p>
          <a:p>
            <a:pPr lvl="4"/>
            <a:r>
              <a:rPr lang="da-DK"/>
              <a:t>Fifth level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511B2CA-4EA9-F899-3221-C94BDD1961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9C515C2-116F-222D-6EA1-972898BF6E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8D35E04-4E34-3540-42EF-6871BCA812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992A23-CE92-BC40-B6B0-147D77ED6F9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330988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a-DK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1E2A966-0E29-7B58-E180-E0A09DED34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99F2BC0-B31B-A979-4AE1-50F17B937F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2067376-9513-5D1D-D8B0-6F43F0A94A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F9184F-F77A-2B4B-8D57-CD760CA0260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784887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Click to edit Master text styles</a:t>
            </a:r>
          </a:p>
          <a:p>
            <a:pPr lvl="1"/>
            <a:r>
              <a:rPr lang="da-DK"/>
              <a:t>Second level</a:t>
            </a:r>
          </a:p>
          <a:p>
            <a:pPr lvl="2"/>
            <a:r>
              <a:rPr lang="da-DK"/>
              <a:t>Third level</a:t>
            </a:r>
          </a:p>
          <a:p>
            <a:pPr lvl="3"/>
            <a:r>
              <a:rPr lang="da-DK"/>
              <a:t>Fourth level</a:t>
            </a:r>
          </a:p>
          <a:p>
            <a:pPr lvl="4"/>
            <a:r>
              <a:rPr lang="da-DK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Click to edit Master text styles</a:t>
            </a:r>
          </a:p>
          <a:p>
            <a:pPr lvl="1"/>
            <a:r>
              <a:rPr lang="da-DK"/>
              <a:t>Second level</a:t>
            </a:r>
          </a:p>
          <a:p>
            <a:pPr lvl="2"/>
            <a:r>
              <a:rPr lang="da-DK"/>
              <a:t>Third level</a:t>
            </a:r>
          </a:p>
          <a:p>
            <a:pPr lvl="3"/>
            <a:r>
              <a:rPr lang="da-DK"/>
              <a:t>Fourth level</a:t>
            </a:r>
          </a:p>
          <a:p>
            <a:pPr lvl="4"/>
            <a:r>
              <a:rPr lang="da-DK"/>
              <a:t>Fifth level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83B765-C5CB-6953-88B4-6B800AD09F3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95FF66-ADCE-8AB2-FC6B-5E3F5221AD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6C6978-A353-DB2B-A6F2-989C5EDF5A2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90E5FB-7D98-5940-A74A-78DD326A456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092027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Click to edit Master text styles</a:t>
            </a:r>
          </a:p>
          <a:p>
            <a:pPr lvl="1"/>
            <a:r>
              <a:rPr lang="da-DK"/>
              <a:t>Second level</a:t>
            </a:r>
          </a:p>
          <a:p>
            <a:pPr lvl="2"/>
            <a:r>
              <a:rPr lang="da-DK"/>
              <a:t>Third level</a:t>
            </a:r>
          </a:p>
          <a:p>
            <a:pPr lvl="3"/>
            <a:r>
              <a:rPr lang="da-DK"/>
              <a:t>Fourth level</a:t>
            </a:r>
          </a:p>
          <a:p>
            <a:pPr lvl="4"/>
            <a:r>
              <a:rPr lang="da-DK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Click to edit Master text styles</a:t>
            </a:r>
          </a:p>
          <a:p>
            <a:pPr lvl="1"/>
            <a:r>
              <a:rPr lang="da-DK"/>
              <a:t>Second level</a:t>
            </a:r>
          </a:p>
          <a:p>
            <a:pPr lvl="2"/>
            <a:r>
              <a:rPr lang="da-DK"/>
              <a:t>Third level</a:t>
            </a:r>
          </a:p>
          <a:p>
            <a:pPr lvl="3"/>
            <a:r>
              <a:rPr lang="da-DK"/>
              <a:t>Fourth level</a:t>
            </a:r>
          </a:p>
          <a:p>
            <a:pPr lvl="4"/>
            <a:r>
              <a:rPr lang="da-DK"/>
              <a:t>Fifth level</a:t>
            </a:r>
            <a:endParaRPr 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6E5D3DA-270C-BCDB-E1B4-E108399FF2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153C370-C52E-4A1D-98EB-3E45082FDD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33C5E0D-3FFD-AA57-6C7E-884248449F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84E9D3-AC1F-5F4E-B221-8F1711578EE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5533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a-DK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89B6D29-CAFC-C052-C719-A0E829A246E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E54F5F6-DC26-4EFC-6A8E-E5189BD765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B336C3E-0E41-84D3-9C96-9E1FF5014F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157C8F-73A8-C248-8856-C4C9A43A9A3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886569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Click to edit Master title style</a:t>
            </a:r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59EF9D8-AE64-5135-0519-9AD8AD5EE2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66F831F-0C4A-9F38-03D7-F0B43EE7BE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C634B9E-52F5-C043-EE02-DE8D13B727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191C35-84A9-544A-84A6-6C0DECE76B7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844179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0F30710-76EA-71EA-7954-64F9271F6EA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A399860-F7D9-0D7D-C3B2-B9083B5899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7E1DB11-463B-41EE-D433-A0B18C4804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EF0963-F046-2842-A974-9A0ECBF08D2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601916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Click to edit Master text styles</a:t>
            </a:r>
          </a:p>
          <a:p>
            <a:pPr lvl="1"/>
            <a:r>
              <a:rPr lang="da-DK"/>
              <a:t>Second level</a:t>
            </a:r>
          </a:p>
          <a:p>
            <a:pPr lvl="2"/>
            <a:r>
              <a:rPr lang="da-DK"/>
              <a:t>Third level</a:t>
            </a:r>
          </a:p>
          <a:p>
            <a:pPr lvl="3"/>
            <a:r>
              <a:rPr lang="da-DK"/>
              <a:t>Fourth level</a:t>
            </a:r>
          </a:p>
          <a:p>
            <a:pPr lvl="4"/>
            <a:r>
              <a:rPr lang="da-DK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ACC775F-0B39-E0C1-8D09-AC2857E80D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2E9C54C-A9FF-ABB9-EA11-98527D2AA3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EC86FE1-BFFD-E1CF-3B85-FA7919FEBD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B6397-9C87-2743-B794-1FC7250DCF7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8632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E95F69-5DE7-C6BB-C6B4-39028E4F63B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927433-73C8-C862-5E0E-BA088782DF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38D68F-93A2-4167-5D87-05EBB86076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FE1233-C53A-8E44-B795-47456EBBA69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837812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Click to edit Master text styles</a:t>
            </a:r>
          </a:p>
          <a:p>
            <a:pPr lvl="1"/>
            <a:r>
              <a:rPr lang="da-DK"/>
              <a:t>Second level</a:t>
            </a:r>
          </a:p>
          <a:p>
            <a:pPr lvl="2"/>
            <a:r>
              <a:rPr lang="da-DK"/>
              <a:t>Third level</a:t>
            </a:r>
          </a:p>
          <a:p>
            <a:pPr lvl="3"/>
            <a:r>
              <a:rPr lang="da-DK"/>
              <a:t>Fourth level</a:t>
            </a:r>
          </a:p>
          <a:p>
            <a:pPr lvl="4"/>
            <a:r>
              <a:rPr lang="da-DK"/>
              <a:t>Fifth level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03C0BF7-2F1B-A554-769A-00A5EC1AEC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C4D0B52-1D9A-C33F-4202-73F44A8C1F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F7240E7-8224-D1BF-6EDD-A83E0D7D59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97944-8B04-2C47-8D69-007282175D4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6429159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/>
              <a:t>Click to edit Master text styles</a:t>
            </a:r>
          </a:p>
          <a:p>
            <a:pPr lvl="1"/>
            <a:r>
              <a:rPr lang="da-DK"/>
              <a:t>Second level</a:t>
            </a:r>
          </a:p>
          <a:p>
            <a:pPr lvl="2"/>
            <a:r>
              <a:rPr lang="da-DK"/>
              <a:t>Third level</a:t>
            </a:r>
          </a:p>
          <a:p>
            <a:pPr lvl="3"/>
            <a:r>
              <a:rPr lang="da-DK"/>
              <a:t>Fourth level</a:t>
            </a:r>
          </a:p>
          <a:p>
            <a:pPr lvl="4"/>
            <a:r>
              <a:rPr lang="da-DK"/>
              <a:t>Fifth level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C307821-03EB-673E-A0E3-58BAFBC111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4DC1E63-EE77-36D6-016A-39F4D18FEE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AF1E841-D6DD-B649-25C3-A713D00587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82688C-8B2B-3145-8B4C-5A10143F44B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69105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Click to edit Master text styles</a:t>
            </a:r>
          </a:p>
          <a:p>
            <a:pPr lvl="1"/>
            <a:r>
              <a:rPr lang="da-DK"/>
              <a:t>Second level</a:t>
            </a:r>
          </a:p>
          <a:p>
            <a:pPr lvl="2"/>
            <a:r>
              <a:rPr lang="da-DK"/>
              <a:t>Third level</a:t>
            </a:r>
          </a:p>
          <a:p>
            <a:pPr lvl="3"/>
            <a:r>
              <a:rPr lang="da-DK"/>
              <a:t>Fourth level</a:t>
            </a:r>
          </a:p>
          <a:p>
            <a:pPr lvl="4"/>
            <a:r>
              <a:rPr lang="da-DK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Click to edit Master text styles</a:t>
            </a:r>
          </a:p>
          <a:p>
            <a:pPr lvl="1"/>
            <a:r>
              <a:rPr lang="da-DK"/>
              <a:t>Second level</a:t>
            </a:r>
          </a:p>
          <a:p>
            <a:pPr lvl="2"/>
            <a:r>
              <a:rPr lang="da-DK"/>
              <a:t>Third level</a:t>
            </a:r>
          </a:p>
          <a:p>
            <a:pPr lvl="3"/>
            <a:r>
              <a:rPr lang="da-DK"/>
              <a:t>Fourth level</a:t>
            </a:r>
          </a:p>
          <a:p>
            <a:pPr lvl="4"/>
            <a:r>
              <a:rPr lang="da-DK"/>
              <a:t>Fifth level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D14282-14D1-0E08-B931-2617A78647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72C309A-F04B-3B24-631D-F1FE25BE87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7DB28C-947E-8CB8-898B-6D356E7C85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2F932B-380A-544B-8295-27A0CCF211C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49883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Click to edit Master text styles</a:t>
            </a:r>
          </a:p>
          <a:p>
            <a:pPr lvl="1"/>
            <a:r>
              <a:rPr lang="da-DK"/>
              <a:t>Second level</a:t>
            </a:r>
          </a:p>
          <a:p>
            <a:pPr lvl="2"/>
            <a:r>
              <a:rPr lang="da-DK"/>
              <a:t>Third level</a:t>
            </a:r>
          </a:p>
          <a:p>
            <a:pPr lvl="3"/>
            <a:r>
              <a:rPr lang="da-DK"/>
              <a:t>Fourth level</a:t>
            </a:r>
          </a:p>
          <a:p>
            <a:pPr lvl="4"/>
            <a:r>
              <a:rPr lang="da-DK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Click to edit Master text styles</a:t>
            </a:r>
          </a:p>
          <a:p>
            <a:pPr lvl="1"/>
            <a:r>
              <a:rPr lang="da-DK"/>
              <a:t>Second level</a:t>
            </a:r>
          </a:p>
          <a:p>
            <a:pPr lvl="2"/>
            <a:r>
              <a:rPr lang="da-DK"/>
              <a:t>Third level</a:t>
            </a:r>
          </a:p>
          <a:p>
            <a:pPr lvl="3"/>
            <a:r>
              <a:rPr lang="da-DK"/>
              <a:t>Fourth level</a:t>
            </a:r>
          </a:p>
          <a:p>
            <a:pPr lvl="4"/>
            <a:r>
              <a:rPr lang="da-DK"/>
              <a:t>Fifth level</a:t>
            </a:r>
            <a:endParaRPr 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FA3D934-6FA3-45BD-0B7A-FFB076745B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FAFE78A-4EAE-2D0D-209D-C4BE65B7E8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3E3269C-D6DC-5DAA-F1B5-A59F49594F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931E1B-3828-BC47-9E30-629A1E12F00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2039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Click to edit Master title style</a:t>
            </a:r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30FB5CA-F5B9-86E4-4044-184C60F5178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9864E5D-1275-A644-AC2F-4048CB175D7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258252B-6C4A-F9E0-D8C0-1577FEB1DA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3D0980-E3A5-9A4A-BB09-86AB32F0FC3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98745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5F86767E-0DF5-8DDD-0E7A-79F8CE69FCA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681A800-B834-B92C-7FB8-873BABDAD2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3E3A725-E93B-7122-91AD-A7A081865B0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CABD23-3ED6-7E4F-BB29-24E5EA03EEE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1428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Click to edit Master text styles</a:t>
            </a:r>
          </a:p>
          <a:p>
            <a:pPr lvl="1"/>
            <a:r>
              <a:rPr lang="da-DK"/>
              <a:t>Second level</a:t>
            </a:r>
          </a:p>
          <a:p>
            <a:pPr lvl="2"/>
            <a:r>
              <a:rPr lang="da-DK"/>
              <a:t>Third level</a:t>
            </a:r>
          </a:p>
          <a:p>
            <a:pPr lvl="3"/>
            <a:r>
              <a:rPr lang="da-DK"/>
              <a:t>Fourth level</a:t>
            </a:r>
          </a:p>
          <a:p>
            <a:pPr lvl="4"/>
            <a:r>
              <a:rPr lang="da-DK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9D93D8-8E0C-1A77-3569-016D7E854E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6131F97-9CC4-BC11-F0B2-1466809439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CB0713-A1C5-82F4-BCDB-0C209F4C96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6C3DD9-9959-F949-8878-C4856B44D20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56454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C04C0A9-151D-947E-4428-EA77C8EF7F5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98FC1E-0425-91D9-88BB-811C8C3BEB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E834344-5705-1C05-EE4E-EB30488C5C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B223BF-8763-9B4E-BA52-74C98BB74F6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5863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16B00069-AAE4-39C2-C7E1-7552F8C76E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A8E8FC3-5AFD-1507-FBA2-A4BEEB3966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7702AF0-3CE9-BAD4-63C1-5D74136DD81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itchFamily="1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E627B9A-EE77-BD51-9966-A4966F9E157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itchFamily="1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466AE4A-4604-EB8E-23DB-BFCD20B6B29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C362F562-06BA-F840-8837-306B1160ADF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1" charset="-128"/>
          <a:cs typeface="ＭＳ Ｐゴシック" pitchFamily="1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1" charset="0"/>
          <a:ea typeface="ＭＳ Ｐゴシック" pitchFamily="1" charset="-128"/>
          <a:cs typeface="ＭＳ Ｐゴシック" pitchFamily="1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1" charset="0"/>
          <a:ea typeface="ＭＳ Ｐゴシック" pitchFamily="1" charset="-128"/>
          <a:cs typeface="ＭＳ Ｐゴシック" pitchFamily="1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1" charset="0"/>
          <a:ea typeface="ＭＳ Ｐゴシック" pitchFamily="1" charset="-128"/>
          <a:cs typeface="ＭＳ Ｐゴシック" pitchFamily="1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1" charset="0"/>
          <a:ea typeface="ＭＳ Ｐゴシック" pitchFamily="1" charset="-128"/>
          <a:cs typeface="ＭＳ Ｐゴシック" pitchFamily="1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1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1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1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1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1" charset="-128"/>
          <a:cs typeface="ＭＳ Ｐゴシック" pitchFamily="1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1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1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1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1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1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1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1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1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>
            <a:extLst>
              <a:ext uri="{FF2B5EF4-FFF2-40B4-BE49-F238E27FC236}">
                <a16:creationId xmlns:a16="http://schemas.microsoft.com/office/drawing/2014/main" id="{A94258E3-6640-21EA-6C32-6FB39C961FA7}"/>
              </a:ext>
            </a:extLst>
          </p:cNvPr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3315" name="Freeform 11">
            <a:extLst>
              <a:ext uri="{FF2B5EF4-FFF2-40B4-BE49-F238E27FC236}">
                <a16:creationId xmlns:a16="http://schemas.microsoft.com/office/drawing/2014/main" id="{2ECCD40D-DDE1-1BFE-6F86-C6173E8A2097}"/>
              </a:ext>
            </a:extLst>
          </p:cNvPr>
          <p:cNvSpPr>
            <a:spLocks/>
          </p:cNvSpPr>
          <p:nvPr/>
        </p:nvSpPr>
        <p:spPr bwMode="auto">
          <a:xfrm>
            <a:off x="484188" y="5938838"/>
            <a:ext cx="3692525" cy="933450"/>
          </a:xfrm>
          <a:custGeom>
            <a:avLst/>
            <a:gdLst>
              <a:gd name="T0" fmla="*/ 0 w 5591"/>
              <a:gd name="T1" fmla="*/ 0 h 588"/>
              <a:gd name="T2" fmla="*/ 2147483646 w 5591"/>
              <a:gd name="T3" fmla="*/ 0 h 588"/>
              <a:gd name="T4" fmla="*/ 2147483646 w 5591"/>
              <a:gd name="T5" fmla="*/ 2147483646 h 588"/>
              <a:gd name="T6" fmla="*/ 2147483646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A33147A1-6882-0679-41D8-F1AA72E2C9D9}"/>
              </a:ext>
            </a:extLst>
          </p:cNvPr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16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8CA5A91-AD43-86B5-D345-7ED5C8F369F2}"/>
              </a:ext>
            </a:extLst>
          </p:cNvPr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39019403-1573-F8E4-CF96-A70190AA4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321" name="Text Placeholder 29">
            <a:extLst>
              <a:ext uri="{FF2B5EF4-FFF2-40B4-BE49-F238E27FC236}">
                <a16:creationId xmlns:a16="http://schemas.microsoft.com/office/drawing/2014/main" id="{BAB20B0A-A62D-1663-02F9-64CEF38F8F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0302EA9A-BB94-0183-FF49-46E5FD9DC7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277600" y="4343400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75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r>
              <a:rPr lang="en-US"/>
              <a:t>1/26/2009</a:t>
            </a:r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44679DE8-5F29-533D-8894-C690C602A7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-3556000" y="5657850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75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17186F35-DF74-E138-7F14-AB08615DD7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5125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750"/>
            </a:lvl1pPr>
          </a:lstStyle>
          <a:p>
            <a:pPr>
              <a:defRPr/>
            </a:pPr>
            <a:fld id="{30C365AF-5D65-A241-A329-76AEBF07E5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3325" name="Picture 8" descr="fip-logo.jpg">
            <a:extLst>
              <a:ext uri="{FF2B5EF4-FFF2-40B4-BE49-F238E27FC236}">
                <a16:creationId xmlns:a16="http://schemas.microsoft.com/office/drawing/2014/main" id="{83FF03CA-963C-7CB5-E47F-A661D7763C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8000" y="6286500"/>
            <a:ext cx="7620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8" name="TextBox 15">
            <a:extLst>
              <a:ext uri="{FF2B5EF4-FFF2-40B4-BE49-F238E27FC236}">
                <a16:creationId xmlns:a16="http://schemas.microsoft.com/office/drawing/2014/main" id="{BF46E679-9124-F6FB-BE59-9C31FC20D0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8636000" cy="3698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>
              <a:defRPr/>
            </a:pPr>
            <a:r>
              <a:rPr lang="en-US" altLang="en-US">
                <a:solidFill>
                  <a:srgbClr val="D9D9D9"/>
                </a:solidFill>
                <a:latin typeface="Elephant" pitchFamily="18" charset="0"/>
                <a:ea typeface="新細明體" panose="02020500000000000000" pitchFamily="18" charset="-120"/>
              </a:rPr>
              <a:t>The Judging Criteria for Postal History Exhibits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27" r:id="rId2"/>
    <p:sldLayoutId id="2147483843" r:id="rId3"/>
    <p:sldLayoutId id="2147483844" r:id="rId4"/>
    <p:sldLayoutId id="2147483845" r:id="rId5"/>
    <p:sldLayoutId id="2147483846" r:id="rId6"/>
    <p:sldLayoutId id="2147483828" r:id="rId7"/>
    <p:sldLayoutId id="2147483847" r:id="rId8"/>
    <p:sldLayoutId id="2147483848" r:id="rId9"/>
    <p:sldLayoutId id="2147483829" r:id="rId10"/>
    <p:sldLayoutId id="2147483830" r:id="rId11"/>
    <p:sldLayoutId id="2147483849" r:id="rId12"/>
    <p:sldLayoutId id="2147483850" r:id="rId13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0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Calibri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alibri" panose="020F0502020204030204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alibri" panose="020F0502020204030204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alibri" panose="020F0502020204030204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alibri" panose="020F0502020204030204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alibri" panose="020F0502020204030204" pitchFamily="34" charset="0"/>
        </a:defRPr>
      </a:lvl9pPr>
      <a:extLst/>
    </p:titleStyle>
    <p:bodyStyle>
      <a:lvl1pPr marL="273050" indent="-190500" algn="l" rtl="0" eaLnBrk="0" fontAlgn="base" hangingPunct="0">
        <a:spcBef>
          <a:spcPts val="300"/>
        </a:spcBef>
        <a:spcAft>
          <a:spcPct val="0"/>
        </a:spcAft>
        <a:buClr>
          <a:srgbClr val="C00000"/>
        </a:buClr>
        <a:buSzPct val="68000"/>
        <a:buFont typeface="Wingdings" pitchFamily="2" charset="2"/>
        <a:buChar char="v"/>
        <a:defRPr sz="2000" kern="1200">
          <a:solidFill>
            <a:schemeClr val="tx1"/>
          </a:solidFill>
          <a:latin typeface="Constantia" pitchFamily="18" charset="0"/>
          <a:ea typeface="+mn-ea"/>
          <a:cs typeface="+mn-cs"/>
        </a:defRPr>
      </a:lvl1pPr>
      <a:lvl2pPr marL="465138" indent="-171450" algn="l" rtl="0" eaLnBrk="0" fontAlgn="base" hangingPunct="0">
        <a:spcBef>
          <a:spcPts val="250"/>
        </a:spcBef>
        <a:spcAft>
          <a:spcPct val="0"/>
        </a:spcAft>
        <a:buClr>
          <a:srgbClr val="C00000"/>
        </a:buClr>
        <a:buFont typeface="Wingdings" pitchFamily="2" charset="2"/>
        <a:buChar char="§"/>
        <a:defRPr sz="1700" kern="1200">
          <a:solidFill>
            <a:schemeClr val="tx1"/>
          </a:solidFill>
          <a:latin typeface="Constantia" pitchFamily="18" charset="0"/>
          <a:ea typeface="+mn-ea"/>
          <a:cs typeface="+mn-cs"/>
        </a:defRPr>
      </a:lvl2pPr>
      <a:lvl3pPr marL="642938" indent="-171450" algn="l" rtl="0" eaLnBrk="0" fontAlgn="base" hangingPunct="0">
        <a:spcBef>
          <a:spcPts val="263"/>
        </a:spcBef>
        <a:spcAft>
          <a:spcPct val="0"/>
        </a:spcAft>
        <a:buClr>
          <a:schemeClr val="accent2"/>
        </a:buClr>
        <a:buSzPct val="100000"/>
        <a:buFont typeface="Wingdings 2" pitchFamily="2" charset="2"/>
        <a:buChar char=""/>
        <a:defRPr sz="1500" kern="1200">
          <a:solidFill>
            <a:schemeClr val="tx1"/>
          </a:solidFill>
          <a:latin typeface="Constantia" pitchFamily="18" charset="0"/>
          <a:ea typeface="+mn-ea"/>
          <a:cs typeface="+mn-cs"/>
        </a:defRPr>
      </a:lvl3pPr>
      <a:lvl4pPr marL="857250" indent="-171450" algn="l" rtl="0" eaLnBrk="0" fontAlgn="base" hangingPunct="0">
        <a:spcBef>
          <a:spcPts val="263"/>
        </a:spcBef>
        <a:spcAft>
          <a:spcPct val="0"/>
        </a:spcAft>
        <a:buClr>
          <a:schemeClr val="accent2"/>
        </a:buClr>
        <a:buFont typeface="Wingdings 2" pitchFamily="2" charset="2"/>
        <a:buChar char="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71450" algn="l" rtl="0" eaLnBrk="0" fontAlgn="base" hangingPunct="0">
        <a:spcBef>
          <a:spcPts val="263"/>
        </a:spcBef>
        <a:spcAft>
          <a:spcPct val="0"/>
        </a:spcAft>
        <a:buClr>
          <a:schemeClr val="accent2"/>
        </a:buClr>
        <a:buFont typeface="Wingdings 2" pitchFamily="2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indent="-171450" algn="l" rtl="0" eaLnBrk="1" latinLnBrk="0" hangingPunct="1">
        <a:spcBef>
          <a:spcPts val="263"/>
        </a:spcBef>
        <a:buClr>
          <a:schemeClr val="accent3"/>
        </a:buClr>
        <a:buFont typeface="Wingdings 2"/>
        <a:buChar char=""/>
        <a:defRPr kumimoji="0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indent="-171450" algn="l" rtl="0" eaLnBrk="1" latinLnBrk="0" hangingPunct="1">
        <a:spcBef>
          <a:spcPts val="263"/>
        </a:spcBef>
        <a:buClr>
          <a:schemeClr val="accent3"/>
        </a:buClr>
        <a:buFont typeface="Wingdings 2"/>
        <a:buChar char=""/>
        <a:defRPr kumimoji="0"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543050" indent="-171450" algn="l" rtl="0" eaLnBrk="1" latinLnBrk="0" hangingPunct="1">
        <a:spcBef>
          <a:spcPts val="263"/>
        </a:spcBef>
        <a:buClr>
          <a:schemeClr val="accent3"/>
        </a:buClr>
        <a:buFont typeface="Wingdings 2"/>
        <a:buChar char=""/>
        <a:defRPr kumimoji="0"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714500" indent="-171450" algn="l" rtl="0" eaLnBrk="1" latinLnBrk="0" hangingPunct="1">
        <a:spcBef>
          <a:spcPts val="263"/>
        </a:spcBef>
        <a:buClr>
          <a:schemeClr val="accent3"/>
        </a:buClr>
        <a:buFont typeface="Wingdings 2"/>
        <a:buChar char=""/>
        <a:defRPr kumimoji="0" sz="12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9518AC79-63C0-BC89-538F-1F14F13BE1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A763F243-0BF4-4AE7-1F6E-F1FE8C66F6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B136595-B43D-76DD-CBCC-AF11D883FB6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itchFamily="1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8744B86-78D6-3032-9A5F-31938DBCF30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itchFamily="1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F20634E-4A04-01CC-5C35-6B6E5A50E6F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1AB3564E-79DC-0E47-ABD1-BF334A67824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1" charset="-128"/>
          <a:cs typeface="ＭＳ Ｐゴシック" pitchFamily="1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1" charset="0"/>
          <a:ea typeface="ＭＳ Ｐゴシック" pitchFamily="1" charset="-128"/>
          <a:cs typeface="ＭＳ Ｐゴシック" pitchFamily="1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1" charset="0"/>
          <a:ea typeface="ＭＳ Ｐゴシック" pitchFamily="1" charset="-128"/>
          <a:cs typeface="ＭＳ Ｐゴシック" pitchFamily="1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1" charset="0"/>
          <a:ea typeface="ＭＳ Ｐゴシック" pitchFamily="1" charset="-128"/>
          <a:cs typeface="ＭＳ Ｐゴシック" pitchFamily="1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1" charset="0"/>
          <a:ea typeface="ＭＳ Ｐゴシック" pitchFamily="1" charset="-128"/>
          <a:cs typeface="ＭＳ Ｐゴシック" pitchFamily="1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1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1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1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1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1" charset="-128"/>
          <a:cs typeface="ＭＳ Ｐゴシック" pitchFamily="1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1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1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1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1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1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1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1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1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65136-045E-EA6F-E280-E95B84EB9D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752602"/>
            <a:ext cx="7774632" cy="2097923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/>
              <a:t>PH Qualifying seminar at LONDON 2022: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 short summary of the judging criteria </a:t>
            </a:r>
            <a:br>
              <a:rPr lang="en-US" dirty="0"/>
            </a:br>
            <a:r>
              <a:rPr lang="en-US" dirty="0"/>
              <a:t>used to judge Postal History Exhibits</a:t>
            </a:r>
          </a:p>
        </p:txBody>
      </p:sp>
      <p:sp>
        <p:nvSpPr>
          <p:cNvPr id="53251" name="Subtitle 2">
            <a:extLst>
              <a:ext uri="{FF2B5EF4-FFF2-40B4-BE49-F238E27FC236}">
                <a16:creationId xmlns:a16="http://schemas.microsoft.com/office/drawing/2014/main" id="{1BBC1C4F-2452-01B2-B9D5-6A5150AEC8F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432050" y="4149725"/>
            <a:ext cx="4300538" cy="719138"/>
          </a:xfrm>
        </p:spPr>
        <p:txBody>
          <a:bodyPr/>
          <a:lstStyle/>
          <a:p>
            <a:pPr marR="0" algn="ctr" eaLnBrk="1" hangingPunct="1">
              <a:defRPr/>
            </a:pPr>
            <a:r>
              <a:rPr lang="en-US" altLang="en-US" sz="2025" dirty="0"/>
              <a:t>By Henrik Mouritsen, RDP</a:t>
            </a:r>
          </a:p>
          <a:p>
            <a:pPr marR="0" algn="ctr" eaLnBrk="1" hangingPunct="1">
              <a:defRPr/>
            </a:pPr>
            <a:r>
              <a:rPr lang="en-US" altLang="en-US" sz="2025" dirty="0"/>
              <a:t>Updated February 2022</a:t>
            </a:r>
          </a:p>
        </p:txBody>
      </p:sp>
      <p:pic>
        <p:nvPicPr>
          <p:cNvPr id="41988" name="Picture 5" descr="fip-logo.jpg">
            <a:extLst>
              <a:ext uri="{FF2B5EF4-FFF2-40B4-BE49-F238E27FC236}">
                <a16:creationId xmlns:a16="http://schemas.microsoft.com/office/drawing/2014/main" id="{0465A119-A379-8F66-C024-3D288BFCD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2850" y="374650"/>
            <a:ext cx="869950" cy="72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3" name="TextBox 5">
            <a:extLst>
              <a:ext uri="{FF2B5EF4-FFF2-40B4-BE49-F238E27FC236}">
                <a16:creationId xmlns:a16="http://schemas.microsoft.com/office/drawing/2014/main" id="{38D26956-C19B-650A-59D3-16A3CC41FF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750" y="534988"/>
            <a:ext cx="3268663" cy="3016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defTabSz="685800">
              <a:defRPr/>
            </a:pPr>
            <a:r>
              <a:rPr lang="en-US" altLang="en-US" sz="1350">
                <a:solidFill>
                  <a:prstClr val="black"/>
                </a:solidFill>
                <a:ea typeface="+mn-ea"/>
              </a:rPr>
              <a:t>FIP Commission for Postal History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Picture 2">
            <a:extLst>
              <a:ext uri="{FF2B5EF4-FFF2-40B4-BE49-F238E27FC236}">
                <a16:creationId xmlns:a16="http://schemas.microsoft.com/office/drawing/2014/main" id="{9D40AF64-DCC3-6C98-0707-40F050FCF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76450" y="0"/>
            <a:ext cx="49911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5AF1EF5-6B8A-1279-3DF5-D72D40C9B74E}"/>
              </a:ext>
            </a:extLst>
          </p:cNvPr>
          <p:cNvSpPr/>
          <p:nvPr/>
        </p:nvSpPr>
        <p:spPr>
          <a:xfrm>
            <a:off x="6921500" y="0"/>
            <a:ext cx="269875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5299" name="Oval 7">
            <a:extLst>
              <a:ext uri="{FF2B5EF4-FFF2-40B4-BE49-F238E27FC236}">
                <a16:creationId xmlns:a16="http://schemas.microsoft.com/office/drawing/2014/main" id="{D3FF45A5-407A-95FB-CECF-7F0136C493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8400" y="44450"/>
            <a:ext cx="3455988" cy="504825"/>
          </a:xfrm>
          <a:prstGeom prst="ellips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2">
            <a:extLst>
              <a:ext uri="{FF2B5EF4-FFF2-40B4-BE49-F238E27FC236}">
                <a16:creationId xmlns:a16="http://schemas.microsoft.com/office/drawing/2014/main" id="{7185DCE4-F197-B6F6-CBB3-371D2DED38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52613" y="0"/>
            <a:ext cx="54387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21" descr="page103">
            <a:extLst>
              <a:ext uri="{FF2B5EF4-FFF2-40B4-BE49-F238E27FC236}">
                <a16:creationId xmlns:a16="http://schemas.microsoft.com/office/drawing/2014/main" id="{ADBA2B2C-4EF6-A900-F4CD-38A48A51CE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11550" y="411163"/>
            <a:ext cx="4449763" cy="611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6" name="Oval 3">
            <a:extLst>
              <a:ext uri="{FF2B5EF4-FFF2-40B4-BE49-F238E27FC236}">
                <a16:creationId xmlns:a16="http://schemas.microsoft.com/office/drawing/2014/main" id="{49719206-4B22-6CC7-8BD3-FA11824A30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3763" y="404813"/>
            <a:ext cx="1079500" cy="431800"/>
          </a:xfrm>
          <a:prstGeom prst="ellipse">
            <a:avLst/>
          </a:prstGeom>
          <a:solidFill>
            <a:srgbClr val="00B050"/>
          </a:solidFill>
          <a:ln w="38100">
            <a:solidFill>
              <a:srgbClr val="00B05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45060" name="Text Box 4">
            <a:extLst>
              <a:ext uri="{FF2B5EF4-FFF2-40B4-BE49-F238E27FC236}">
                <a16:creationId xmlns:a16="http://schemas.microsoft.com/office/drawing/2014/main" id="{0CB3B1F6-3410-D6BF-0689-20AEFF82A2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636713"/>
            <a:ext cx="316865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GB" altLang="en-US" sz="2400"/>
              <a:t>Continuous story line. (can be read like a book through the exhibit)</a:t>
            </a:r>
          </a:p>
        </p:txBody>
      </p:sp>
      <p:sp>
        <p:nvSpPr>
          <p:cNvPr id="45061" name="Line 5">
            <a:extLst>
              <a:ext uri="{FF2B5EF4-FFF2-40B4-BE49-F238E27FC236}">
                <a16:creationId xmlns:a16="http://schemas.microsoft.com/office/drawing/2014/main" id="{80E3BD05-1849-85B5-F119-73E099D9ADA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132138" y="946150"/>
            <a:ext cx="225425" cy="827088"/>
          </a:xfrm>
          <a:prstGeom prst="lin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49" name="Oval 6">
            <a:extLst>
              <a:ext uri="{FF2B5EF4-FFF2-40B4-BE49-F238E27FC236}">
                <a16:creationId xmlns:a16="http://schemas.microsoft.com/office/drawing/2014/main" id="{4FEEEAC9-E8D5-03E8-9A87-1527D83F5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0063" y="404813"/>
            <a:ext cx="2447925" cy="431800"/>
          </a:xfrm>
          <a:prstGeom prst="ellipse">
            <a:avLst/>
          </a:prstGeom>
          <a:solidFill>
            <a:srgbClr val="00B050"/>
          </a:solidFill>
          <a:ln w="38100">
            <a:solidFill>
              <a:srgbClr val="00B05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45065" name="Text Box 9">
            <a:extLst>
              <a:ext uri="{FF2B5EF4-FFF2-40B4-BE49-F238E27FC236}">
                <a16:creationId xmlns:a16="http://schemas.microsoft.com/office/drawing/2014/main" id="{272AB1C4-0F7A-5D37-5743-A63296E33A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338138"/>
            <a:ext cx="2736850" cy="98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GB" altLang="en-US" sz="2800" b="1">
                <a:solidFill>
                  <a:srgbClr val="FF0000"/>
                </a:solidFill>
              </a:rPr>
              <a:t>Nice to know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GB" altLang="en-US" sz="2800" b="1"/>
              <a:t>information:</a:t>
            </a:r>
          </a:p>
        </p:txBody>
      </p:sp>
      <p:sp>
        <p:nvSpPr>
          <p:cNvPr id="45072" name="Oval 16">
            <a:extLst>
              <a:ext uri="{FF2B5EF4-FFF2-40B4-BE49-F238E27FC236}">
                <a16:creationId xmlns:a16="http://schemas.microsoft.com/office/drawing/2014/main" id="{4A6242FC-D584-A477-C2DC-5C54265F19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8038" y="765175"/>
            <a:ext cx="4752975" cy="360363"/>
          </a:xfrm>
          <a:prstGeom prst="ellips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A582589-D86B-F3B4-BEAF-8FE5CFBE1E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4663" y="76200"/>
            <a:ext cx="20526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a-DK" altLang="en-US" sz="1800" b="1" i="1">
                <a:solidFill>
                  <a:srgbClr val="00B050"/>
                </a:solidFill>
              </a:rPr>
              <a:t>Treatment points</a:t>
            </a:r>
            <a:endParaRPr lang="en-US" altLang="en-US" sz="1800" b="1" i="1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0" grpId="0"/>
      <p:bldP spid="45065" grpId="0"/>
      <p:bldP spid="45072" grpId="0" animBg="1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>
            <a:extLst>
              <a:ext uri="{FF2B5EF4-FFF2-40B4-BE49-F238E27FC236}">
                <a16:creationId xmlns:a16="http://schemas.microsoft.com/office/drawing/2014/main" id="{1FA6AAD4-65BD-7ABB-CD14-EDA44CDD020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58775" y="2449513"/>
            <a:ext cx="8424863" cy="1484312"/>
          </a:xfrm>
        </p:spPr>
        <p:txBody>
          <a:bodyPr/>
          <a:lstStyle/>
          <a:p>
            <a:pPr eaLnBrk="1" hangingPunct="1"/>
            <a:r>
              <a:rPr lang="en-GB" altLang="en-US" sz="4000" b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Importance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>
            <a:extLst>
              <a:ext uri="{FF2B5EF4-FFF2-40B4-BE49-F238E27FC236}">
                <a16:creationId xmlns:a16="http://schemas.microsoft.com/office/drawing/2014/main" id="{F6E0B0D8-8DB3-5EA0-C96A-1423DAF5502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23850" y="0"/>
            <a:ext cx="8424863" cy="1219200"/>
          </a:xfrm>
        </p:spPr>
        <p:txBody>
          <a:bodyPr/>
          <a:lstStyle/>
          <a:p>
            <a:pPr eaLnBrk="1" hangingPunct="1"/>
            <a:r>
              <a:rPr lang="en-GB" altLang="en-US" sz="4000" b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The most important areas </a:t>
            </a:r>
            <a:br>
              <a:rPr lang="en-GB" altLang="en-US" sz="4000" b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</a:br>
            <a:r>
              <a:rPr lang="en-GB" altLang="en-US" sz="4000" b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in postal history are:</a:t>
            </a: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770A3765-FD95-EC23-D3C1-B3B8B66906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2636838"/>
            <a:ext cx="7848600" cy="435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70000"/>
              </a:spcBef>
            </a:pPr>
            <a:r>
              <a:rPr lang="en-GB" altLang="en-US" sz="2800">
                <a:latin typeface="Times New Roman" panose="02020603050405020304" pitchFamily="18" charset="0"/>
              </a:rPr>
              <a:t>The introduction of organized mail.</a:t>
            </a:r>
          </a:p>
          <a:p>
            <a:pPr eaLnBrk="1" hangingPunct="1">
              <a:spcBef>
                <a:spcPct val="70000"/>
              </a:spcBef>
            </a:pPr>
            <a:r>
              <a:rPr lang="en-GB" altLang="en-US" sz="2800">
                <a:latin typeface="Times New Roman" panose="02020603050405020304" pitchFamily="18" charset="0"/>
              </a:rPr>
              <a:t>The introduction of adhesives and                            the associated reductions in postal rates.</a:t>
            </a:r>
          </a:p>
          <a:p>
            <a:pPr eaLnBrk="1" hangingPunct="1">
              <a:spcBef>
                <a:spcPct val="70000"/>
              </a:spcBef>
            </a:pPr>
            <a:r>
              <a:rPr lang="en-GB" altLang="en-US" sz="2800">
                <a:latin typeface="Times New Roman" panose="02020603050405020304" pitchFamily="18" charset="0"/>
              </a:rPr>
              <a:t>The introduction of UPU rates and regulations.</a:t>
            </a:r>
          </a:p>
          <a:p>
            <a:pPr eaLnBrk="1" hangingPunct="1">
              <a:spcBef>
                <a:spcPct val="70000"/>
              </a:spcBef>
            </a:pPr>
            <a:r>
              <a:rPr lang="en-GB" altLang="en-US" sz="2800">
                <a:latin typeface="Times New Roman" panose="02020603050405020304" pitchFamily="18" charset="0"/>
              </a:rPr>
              <a:t>Mail-handling during World War I or II.</a:t>
            </a:r>
          </a:p>
          <a:p>
            <a:pPr eaLnBrk="1" hangingPunct="1">
              <a:spcBef>
                <a:spcPct val="70000"/>
              </a:spcBef>
            </a:pPr>
            <a:r>
              <a:rPr lang="en-GB" altLang="en-US" sz="2800">
                <a:latin typeface="Times New Roman" panose="02020603050405020304" pitchFamily="18" charset="0"/>
              </a:rPr>
              <a:t>The introduction of automated mail sorting</a:t>
            </a:r>
          </a:p>
          <a:p>
            <a:pPr eaLnBrk="1" hangingPunct="1">
              <a:spcBef>
                <a:spcPct val="70000"/>
              </a:spcBef>
            </a:pPr>
            <a:endParaRPr lang="en-GB" altLang="en-US" sz="2800">
              <a:latin typeface="Times New Roman" panose="02020603050405020304" pitchFamily="18" charset="0"/>
            </a:endParaRPr>
          </a:p>
        </p:txBody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2FEDA5BA-DCBD-B094-43D3-A6FF352BDB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360488"/>
            <a:ext cx="81534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70000"/>
              </a:spcBef>
              <a:buFontTx/>
              <a:buNone/>
            </a:pPr>
            <a:r>
              <a:rPr lang="en-GB" altLang="en-US" b="1">
                <a:solidFill>
                  <a:srgbClr val="FF0000"/>
                </a:solidFill>
                <a:latin typeface="Times New Roman" panose="02020603050405020304" pitchFamily="18" charset="0"/>
              </a:rPr>
              <a:t>Subjects illustrating important developments relevant to the postal service of the World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>
            <a:extLst>
              <a:ext uri="{FF2B5EF4-FFF2-40B4-BE49-F238E27FC236}">
                <a16:creationId xmlns:a16="http://schemas.microsoft.com/office/drawing/2014/main" id="{A4D006A6-0ABD-569F-4586-E85FC98D720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23850" y="0"/>
            <a:ext cx="8424863" cy="1052513"/>
          </a:xfrm>
        </p:spPr>
        <p:txBody>
          <a:bodyPr/>
          <a:lstStyle/>
          <a:p>
            <a:pPr eaLnBrk="1" hangingPunct="1"/>
            <a:r>
              <a:rPr lang="en-GB" altLang="en-US" sz="4000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The </a:t>
            </a:r>
            <a:r>
              <a:rPr lang="en-GB" altLang="en-US" sz="4000" b="1" u="sng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“old” </a:t>
            </a:r>
            <a:r>
              <a:rPr lang="en-GB" altLang="en-US" sz="4000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way importance was judged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29588A17-5530-DAF5-C669-36C41201F7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1411288"/>
            <a:ext cx="7416800" cy="482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70000"/>
              </a:spcBef>
              <a:buFontTx/>
              <a:buAutoNum type="arabicPeriod"/>
            </a:pPr>
            <a:r>
              <a:rPr lang="en-GB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Problem: only the title was judged, not the exhibit.</a:t>
            </a:r>
          </a:p>
          <a:p>
            <a:pPr eaLnBrk="1" hangingPunct="1">
              <a:spcBef>
                <a:spcPct val="70000"/>
              </a:spcBef>
              <a:buFontTx/>
              <a:buAutoNum type="arabicPeriod"/>
            </a:pPr>
            <a:r>
              <a:rPr lang="en-GB" altLang="en-US" sz="2800">
                <a:latin typeface="Times New Roman" panose="02020603050405020304" pitchFamily="18" charset="0"/>
              </a:rPr>
              <a:t>An exhibit “The introduction of the world’s first postage stamp” (GB line-engraved) got 10 points, no matter how mediocre it was.</a:t>
            </a:r>
          </a:p>
          <a:p>
            <a:pPr eaLnBrk="1" hangingPunct="1">
              <a:spcBef>
                <a:spcPct val="70000"/>
              </a:spcBef>
              <a:buFontTx/>
              <a:buAutoNum type="arabicPeriod"/>
            </a:pPr>
            <a:r>
              <a:rPr lang="en-GB" altLang="en-US" sz="2800">
                <a:latin typeface="Times New Roman" panose="02020603050405020304" pitchFamily="18" charset="0"/>
              </a:rPr>
              <a:t>An exhibit of “modern” material got 7 points   or less, no matter how good it was.</a:t>
            </a:r>
          </a:p>
          <a:p>
            <a:pPr eaLnBrk="1" hangingPunct="1">
              <a:spcBef>
                <a:spcPct val="70000"/>
              </a:spcBef>
              <a:buFontTx/>
              <a:buAutoNum type="arabicPeriod"/>
            </a:pPr>
            <a:r>
              <a:rPr lang="en-GB" altLang="en-US" sz="2800">
                <a:latin typeface="Times New Roman" panose="02020603050405020304" pitchFamily="18" charset="0"/>
              </a:rPr>
              <a:t>An exhibit of a smaller country got 7-8 points or less, no matter how good it was.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1">
            <a:extLst>
              <a:ext uri="{FF2B5EF4-FFF2-40B4-BE49-F238E27FC236}">
                <a16:creationId xmlns:a16="http://schemas.microsoft.com/office/drawing/2014/main" id="{F92D8728-52FC-6502-6E23-39289D07B2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628775"/>
            <a:ext cx="7921625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b="1">
                <a:latin typeface="Garamond" panose="02020404030301010803" pitchFamily="18" charset="0"/>
                <a:cs typeface="Times New Roman" panose="02020603050405020304" pitchFamily="18" charset="0"/>
              </a:rPr>
              <a:t>The importance of an exhibit will be gauged in relation to the </a:t>
            </a:r>
            <a:r>
              <a:rPr lang="en-US" altLang="en-US">
                <a:latin typeface="Garamond" panose="02020404030301010803" pitchFamily="18" charset="0"/>
                <a:cs typeface="Times New Roman" panose="02020603050405020304" pitchFamily="18" charset="0"/>
              </a:rPr>
              <a:t>general postal history of the country, </a:t>
            </a:r>
            <a:r>
              <a:rPr lang="en-US" altLang="en-US" b="1">
                <a:latin typeface="Garamond" panose="02020404030301010803" pitchFamily="18" charset="0"/>
                <a:cs typeface="Times New Roman" panose="02020603050405020304" pitchFamily="18" charset="0"/>
              </a:rPr>
              <a:t>area or subject shown</a:t>
            </a:r>
            <a:r>
              <a:rPr lang="en-US" altLang="en-US">
                <a:latin typeface="Garamond" panose="02020404030301010803" pitchFamily="18" charset="0"/>
                <a:cs typeface="Times New Roman" panose="02020603050405020304" pitchFamily="18" charset="0"/>
              </a:rPr>
              <a:t>, and to philately in general or importance to history, mankind or geographic area with respect to sub-class 2C.</a:t>
            </a:r>
            <a:endParaRPr lang="en-US" altLang="en-US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3490" name="Rectangle 2">
            <a:extLst>
              <a:ext uri="{FF2B5EF4-FFF2-40B4-BE49-F238E27FC236}">
                <a16:creationId xmlns:a16="http://schemas.microsoft.com/office/drawing/2014/main" id="{3BA1060D-2B82-31FB-7A6C-D2A1DF738B9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1052513"/>
          </a:xfrm>
        </p:spPr>
        <p:txBody>
          <a:bodyPr/>
          <a:lstStyle/>
          <a:p>
            <a:pPr eaLnBrk="1" hangingPunct="1"/>
            <a:r>
              <a:rPr lang="en-GB" altLang="en-US" sz="4000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The </a:t>
            </a:r>
            <a:r>
              <a:rPr lang="en-GB" altLang="en-US" sz="4000" b="1" u="sng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old (still current) </a:t>
            </a:r>
            <a:r>
              <a:rPr lang="en-GB" altLang="en-US" sz="4000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guidelines: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1">
            <a:extLst>
              <a:ext uri="{FF2B5EF4-FFF2-40B4-BE49-F238E27FC236}">
                <a16:creationId xmlns:a16="http://schemas.microsoft.com/office/drawing/2014/main" id="{08F98A4F-7D1B-1526-D36C-773E6EAD22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628775"/>
            <a:ext cx="7921625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en-US">
                <a:latin typeface="Garamond" panose="02020404030301010803" pitchFamily="18" charset="0"/>
                <a:cs typeface="Times New Roman" panose="02020603050405020304" pitchFamily="18" charset="0"/>
              </a:rPr>
              <a:t>The "importance" of an exhibit is determined by both the significance of the actual exhibit in relation to the subject chosen and the overall significance of that subject.</a:t>
            </a:r>
          </a:p>
        </p:txBody>
      </p:sp>
      <p:sp>
        <p:nvSpPr>
          <p:cNvPr id="65538" name="Rectangle 2">
            <a:extLst>
              <a:ext uri="{FF2B5EF4-FFF2-40B4-BE49-F238E27FC236}">
                <a16:creationId xmlns:a16="http://schemas.microsoft.com/office/drawing/2014/main" id="{63A42F5A-CB20-C35B-5087-34F901D2F35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1052513"/>
          </a:xfrm>
        </p:spPr>
        <p:txBody>
          <a:bodyPr/>
          <a:lstStyle/>
          <a:p>
            <a:pPr eaLnBrk="1" hangingPunct="1"/>
            <a:r>
              <a:rPr lang="en-GB" altLang="en-US" sz="4000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The </a:t>
            </a:r>
            <a:r>
              <a:rPr lang="en-GB" altLang="en-US" sz="4000" b="1" u="sng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new harmonized </a:t>
            </a:r>
            <a:r>
              <a:rPr lang="en-GB" altLang="en-US" sz="4000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guidelines: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1">
            <a:extLst>
              <a:ext uri="{FF2B5EF4-FFF2-40B4-BE49-F238E27FC236}">
                <a16:creationId xmlns:a16="http://schemas.microsoft.com/office/drawing/2014/main" id="{BF3741B8-819F-BCFC-8A84-42E8A1547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125538"/>
            <a:ext cx="7921625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en-US">
                <a:latin typeface="Garamond" panose="02020404030301010803" pitchFamily="18" charset="0"/>
                <a:cs typeface="Times New Roman" panose="02020603050405020304" pitchFamily="18" charset="0"/>
              </a:rPr>
              <a:t>In assessing the importance of the exhibit, consideration is given to: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>
                <a:latin typeface="Garamond" panose="02020404030301010803" pitchFamily="18" charset="0"/>
                <a:cs typeface="Times New Roman" panose="02020603050405020304" pitchFamily="18" charset="0"/>
              </a:rPr>
              <a:t>• How difficult is the selected area to collect?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>
                <a:latin typeface="Garamond" panose="02020404030301010803" pitchFamily="18" charset="0"/>
                <a:cs typeface="Times New Roman" panose="02020603050405020304" pitchFamily="18" charset="0"/>
              </a:rPr>
              <a:t>• What is the significance of the material shown in the exhibit relative to the selected area?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>
                <a:latin typeface="Garamond" panose="02020404030301010803" pitchFamily="18" charset="0"/>
                <a:cs typeface="Times New Roman" panose="02020603050405020304" pitchFamily="18" charset="0"/>
              </a:rPr>
              <a:t>• What is the significance of the selected area and the material shown relative to the national philately of the country?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>
                <a:latin typeface="Garamond" panose="02020404030301010803" pitchFamily="18" charset="0"/>
                <a:cs typeface="Times New Roman" panose="02020603050405020304" pitchFamily="18" charset="0"/>
              </a:rPr>
              <a:t>• What is the significance of the selected area and the material shown relative to world philately?</a:t>
            </a:r>
          </a:p>
        </p:txBody>
      </p:sp>
      <p:sp>
        <p:nvSpPr>
          <p:cNvPr id="67586" name="Rectangle 2">
            <a:extLst>
              <a:ext uri="{FF2B5EF4-FFF2-40B4-BE49-F238E27FC236}">
                <a16:creationId xmlns:a16="http://schemas.microsoft.com/office/drawing/2014/main" id="{716620DD-D837-4004-83A5-9DD0D87267E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1052513"/>
          </a:xfrm>
        </p:spPr>
        <p:txBody>
          <a:bodyPr/>
          <a:lstStyle/>
          <a:p>
            <a:pPr eaLnBrk="1" hangingPunct="1"/>
            <a:r>
              <a:rPr lang="en-GB" altLang="en-US" sz="4000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The </a:t>
            </a:r>
            <a:r>
              <a:rPr lang="en-GB" altLang="en-US" sz="4000" b="1" u="sng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new harmonized </a:t>
            </a:r>
            <a:r>
              <a:rPr lang="en-GB" altLang="en-US" sz="4000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guidelines: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1">
            <a:extLst>
              <a:ext uri="{FF2B5EF4-FFF2-40B4-BE49-F238E27FC236}">
                <a16:creationId xmlns:a16="http://schemas.microsoft.com/office/drawing/2014/main" id="{92B3C6BA-4BB5-2FB3-C1EF-19950D5B69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628775"/>
            <a:ext cx="792162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en-US">
                <a:latin typeface="Garamond" panose="02020404030301010803" pitchFamily="18" charset="0"/>
                <a:cs typeface="Times New Roman" panose="02020603050405020304" pitchFamily="18" charset="0"/>
              </a:rPr>
              <a:t>Under class 2C, half of the points available will be given for the exhibited subject's importance to history, mankind, and/or geographic area.</a:t>
            </a:r>
          </a:p>
        </p:txBody>
      </p:sp>
      <p:sp>
        <p:nvSpPr>
          <p:cNvPr id="69634" name="Rectangle 2">
            <a:extLst>
              <a:ext uri="{FF2B5EF4-FFF2-40B4-BE49-F238E27FC236}">
                <a16:creationId xmlns:a16="http://schemas.microsoft.com/office/drawing/2014/main" id="{8E4F215D-4775-2708-A5F4-31199DACF1E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1052513"/>
          </a:xfrm>
        </p:spPr>
        <p:txBody>
          <a:bodyPr/>
          <a:lstStyle/>
          <a:p>
            <a:pPr eaLnBrk="1" hangingPunct="1"/>
            <a:r>
              <a:rPr lang="en-GB" altLang="en-US" sz="4000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The </a:t>
            </a:r>
            <a:r>
              <a:rPr lang="en-GB" altLang="en-US" sz="4000" b="1" u="sng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new harmonized </a:t>
            </a:r>
            <a:r>
              <a:rPr lang="en-GB" altLang="en-US" sz="4000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guidelines: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1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9E454067-5E21-4543-C0CE-2924F8CE0BC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23850" y="0"/>
            <a:ext cx="8424863" cy="2565400"/>
          </a:xfrm>
        </p:spPr>
        <p:txBody>
          <a:bodyPr/>
          <a:lstStyle/>
          <a:p>
            <a:pPr eaLnBrk="1" hangingPunct="1"/>
            <a:r>
              <a:rPr lang="en-GB" altLang="en-US" sz="4000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The judging criteria </a:t>
            </a:r>
            <a:br>
              <a:rPr lang="en-GB" altLang="en-US" sz="4000" u="sng">
                <a:latin typeface="Times New Roman" panose="02020603050405020304" pitchFamily="18" charset="0"/>
                <a:ea typeface="ＭＳ Ｐゴシック" panose="020B0600070205080204" pitchFamily="34" charset="-128"/>
              </a:rPr>
            </a:br>
            <a:r>
              <a:rPr lang="en-GB" altLang="en-US" sz="4000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used to judge postal history exhibits</a:t>
            </a:r>
            <a:endParaRPr lang="en-GB" altLang="en-US" sz="4000" b="1" u="sng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DB5656-D6EC-6BF2-C487-E55F9FACF4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565400"/>
            <a:ext cx="7200900" cy="295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990600" indent="-5334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752600" indent="-381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209800" indent="-381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667000" indent="-381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124200" indent="-381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581400" indent="-381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038600" indent="-381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en-US" altLang="en-US">
                <a:solidFill>
                  <a:srgbClr val="8000FF"/>
                </a:solidFill>
              </a:rPr>
              <a:t>Treatment</a:t>
            </a:r>
            <a:r>
              <a:rPr lang="en-US" altLang="en-US">
                <a:solidFill>
                  <a:srgbClr val="00B050"/>
                </a:solidFill>
              </a:rPr>
              <a:t> 					</a:t>
            </a:r>
            <a:r>
              <a:rPr lang="en-US" altLang="en-US" b="1">
                <a:solidFill>
                  <a:srgbClr val="8000FF"/>
                </a:solidFill>
              </a:rPr>
              <a:t>20</a:t>
            </a:r>
          </a:p>
          <a:p>
            <a:pPr>
              <a:buFontTx/>
              <a:buNone/>
            </a:pPr>
            <a:r>
              <a:rPr lang="en-US" altLang="en-US">
                <a:solidFill>
                  <a:srgbClr val="FF0000"/>
                </a:solidFill>
              </a:rPr>
              <a:t>Philatelic Importance </a:t>
            </a:r>
            <a:r>
              <a:rPr lang="en-US" altLang="en-US">
                <a:solidFill>
                  <a:srgbClr val="00B050"/>
                </a:solidFill>
              </a:rPr>
              <a:t>			</a:t>
            </a:r>
            <a:r>
              <a:rPr lang="en-US" altLang="en-US" b="1">
                <a:solidFill>
                  <a:srgbClr val="FF0000"/>
                </a:solidFill>
              </a:rPr>
              <a:t>10</a:t>
            </a:r>
          </a:p>
          <a:p>
            <a:pPr>
              <a:buFontTx/>
              <a:buNone/>
            </a:pPr>
            <a:r>
              <a:rPr lang="en-US" altLang="en-US">
                <a:solidFill>
                  <a:srgbClr val="0000FF"/>
                </a:solidFill>
              </a:rPr>
              <a:t>Personal Study and Research 	</a:t>
            </a:r>
            <a:r>
              <a:rPr lang="en-US" altLang="en-US" b="1">
                <a:solidFill>
                  <a:srgbClr val="0000FF"/>
                </a:solidFill>
              </a:rPr>
              <a:t>35</a:t>
            </a:r>
          </a:p>
          <a:p>
            <a:pPr>
              <a:buFontTx/>
              <a:buNone/>
            </a:pPr>
            <a:r>
              <a:rPr lang="en-US" altLang="en-US">
                <a:solidFill>
                  <a:srgbClr val="FF0000"/>
                </a:solidFill>
              </a:rPr>
              <a:t>Condition and Rarity </a:t>
            </a:r>
            <a:r>
              <a:rPr lang="en-US" altLang="en-US">
                <a:solidFill>
                  <a:srgbClr val="FF40FF"/>
                </a:solidFill>
              </a:rPr>
              <a:t>		</a:t>
            </a:r>
            <a:r>
              <a:rPr lang="en-US" altLang="en-US">
                <a:solidFill>
                  <a:srgbClr val="FF0000"/>
                </a:solidFill>
              </a:rPr>
              <a:t>	</a:t>
            </a:r>
            <a:r>
              <a:rPr lang="en-US" altLang="en-US" b="1">
                <a:solidFill>
                  <a:srgbClr val="FF0000"/>
                </a:solidFill>
              </a:rPr>
              <a:t>30</a:t>
            </a:r>
            <a:r>
              <a:rPr lang="en-US" altLang="en-US">
                <a:solidFill>
                  <a:srgbClr val="FF0000"/>
                </a:solidFill>
              </a:rPr>
              <a:t> </a:t>
            </a:r>
          </a:p>
          <a:p>
            <a:pPr>
              <a:buFontTx/>
              <a:buNone/>
            </a:pPr>
            <a:r>
              <a:rPr lang="en-US" altLang="en-US">
                <a:solidFill>
                  <a:srgbClr val="0000FF"/>
                </a:solidFill>
              </a:rPr>
              <a:t>Presentation </a:t>
            </a:r>
            <a:r>
              <a:rPr lang="en-US" altLang="en-US">
                <a:solidFill>
                  <a:srgbClr val="000000"/>
                </a:solidFill>
              </a:rPr>
              <a:t>				</a:t>
            </a:r>
            <a:r>
              <a:rPr lang="en-US" altLang="en-US">
                <a:solidFill>
                  <a:srgbClr val="0000FF"/>
                </a:solidFill>
              </a:rPr>
              <a:t>	 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>
            <a:extLst>
              <a:ext uri="{FF2B5EF4-FFF2-40B4-BE49-F238E27FC236}">
                <a16:creationId xmlns:a16="http://schemas.microsoft.com/office/drawing/2014/main" id="{C6FF696E-1E96-441B-207D-88FA2E5ACF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066800"/>
            <a:ext cx="86868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4000">
              <a:solidFill>
                <a:schemeClr val="tx2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4000">
                <a:solidFill>
                  <a:schemeClr val="tx2"/>
                </a:solidFill>
                <a:latin typeface="Times New Roman" panose="02020603050405020304" pitchFamily="18" charset="0"/>
              </a:rPr>
              <a:t>The importance of the area (50%)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4000">
              <a:solidFill>
                <a:schemeClr val="tx2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i="1">
                <a:solidFill>
                  <a:schemeClr val="tx2"/>
                </a:solidFill>
                <a:latin typeface="Times New Roman" panose="02020603050405020304" pitchFamily="18" charset="0"/>
              </a:rPr>
              <a:t>and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4000">
              <a:solidFill>
                <a:schemeClr val="tx2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4000">
                <a:solidFill>
                  <a:schemeClr val="tx2"/>
                </a:solidFill>
                <a:latin typeface="Times New Roman" panose="02020603050405020304" pitchFamily="18" charset="0"/>
              </a:rPr>
              <a:t>The importance of the shown exhibit within its area (50%)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4000">
              <a:solidFill>
                <a:schemeClr val="tx2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chemeClr val="tx2"/>
                </a:solidFill>
                <a:latin typeface="Times New Roman" panose="02020603050405020304" pitchFamily="18" charset="0"/>
              </a:rPr>
              <a:t>should be judged separately</a:t>
            </a:r>
          </a:p>
        </p:txBody>
      </p:sp>
      <p:sp>
        <p:nvSpPr>
          <p:cNvPr id="71682" name="Rectangle 2">
            <a:extLst>
              <a:ext uri="{FF2B5EF4-FFF2-40B4-BE49-F238E27FC236}">
                <a16:creationId xmlns:a16="http://schemas.microsoft.com/office/drawing/2014/main" id="{6FFDCDBD-A97C-7C91-B994-2D4C5448795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1052513"/>
          </a:xfrm>
        </p:spPr>
        <p:txBody>
          <a:bodyPr/>
          <a:lstStyle/>
          <a:p>
            <a:pPr eaLnBrk="1" hangingPunct="1"/>
            <a:r>
              <a:rPr lang="en-GB" altLang="en-US" sz="4000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The </a:t>
            </a:r>
            <a:r>
              <a:rPr lang="en-GB" altLang="en-US" sz="4000" b="1" u="sng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“modern” </a:t>
            </a:r>
            <a:r>
              <a:rPr lang="en-GB" altLang="en-US" sz="4000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way importance is judged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>
            <a:extLst>
              <a:ext uri="{FF2B5EF4-FFF2-40B4-BE49-F238E27FC236}">
                <a16:creationId xmlns:a16="http://schemas.microsoft.com/office/drawing/2014/main" id="{CE9F4935-CA62-7B56-7C1A-3312C73C15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143000"/>
            <a:ext cx="76962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742950" indent="-7429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70000"/>
              </a:spcBef>
              <a:buFontTx/>
              <a:buNone/>
            </a:pPr>
            <a:r>
              <a:rPr lang="en-GB" altLang="en-US" sz="3600">
                <a:latin typeface="Times New Roman" panose="02020603050405020304" pitchFamily="18" charset="0"/>
              </a:rPr>
              <a:t>      When using the 5+5 points system, it is essential that the full scale form                  1 to 5 is used.</a:t>
            </a:r>
          </a:p>
          <a:p>
            <a:pPr eaLnBrk="1" hangingPunct="1">
              <a:spcBef>
                <a:spcPct val="70000"/>
              </a:spcBef>
              <a:buFontTx/>
              <a:buNone/>
            </a:pPr>
            <a:r>
              <a:rPr lang="en-GB" altLang="en-US" sz="3600">
                <a:latin typeface="Times New Roman" panose="02020603050405020304" pitchFamily="18" charset="0"/>
              </a:rPr>
              <a:t>      If any exhibit is given at least                  2-3 points in each category and       if full points are rarely given,                     the method does not work.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>
            <a:extLst>
              <a:ext uri="{FF2B5EF4-FFF2-40B4-BE49-F238E27FC236}">
                <a16:creationId xmlns:a16="http://schemas.microsoft.com/office/drawing/2014/main" id="{91A8C09D-8B01-57A6-4F52-727E77A0533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23850" y="0"/>
            <a:ext cx="8424863" cy="1219200"/>
          </a:xfrm>
        </p:spPr>
        <p:txBody>
          <a:bodyPr/>
          <a:lstStyle/>
          <a:p>
            <a:pPr eaLnBrk="1" hangingPunct="1"/>
            <a:r>
              <a:rPr lang="en-GB" altLang="en-US" sz="4000" b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Simple rules of thumb:</a:t>
            </a: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5F7FBA53-577D-BA3A-E704-90C568433D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905000"/>
            <a:ext cx="8497887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70000"/>
              </a:spcBef>
            </a:pPr>
            <a:r>
              <a:rPr lang="en-GB" altLang="en-US">
                <a:latin typeface="Times New Roman" panose="02020603050405020304" pitchFamily="18" charset="0"/>
              </a:rPr>
              <a:t>The PH of a whole country is usually more important than the PH of a single city, town or village in that order.</a:t>
            </a:r>
          </a:p>
          <a:p>
            <a:pPr eaLnBrk="1" hangingPunct="1">
              <a:spcBef>
                <a:spcPct val="70000"/>
              </a:spcBef>
            </a:pPr>
            <a:r>
              <a:rPr lang="en-GB" altLang="en-US">
                <a:latin typeface="Times New Roman" panose="02020603050405020304" pitchFamily="18" charset="0"/>
              </a:rPr>
              <a:t>A PH exhibit dealing with all types of mail is more important than one focussing only on one type of mail/service.</a:t>
            </a:r>
          </a:p>
          <a:p>
            <a:pPr eaLnBrk="1" hangingPunct="1">
              <a:spcBef>
                <a:spcPct val="70000"/>
              </a:spcBef>
            </a:pPr>
            <a:r>
              <a:rPr lang="en-GB" altLang="en-US">
                <a:latin typeface="Times New Roman" panose="02020603050405020304" pitchFamily="18" charset="0"/>
              </a:rPr>
              <a:t>Long time periods are usually more important than short time periods.</a:t>
            </a:r>
          </a:p>
          <a:p>
            <a:pPr eaLnBrk="1" hangingPunct="1">
              <a:spcBef>
                <a:spcPct val="70000"/>
              </a:spcBef>
            </a:pPr>
            <a:endParaRPr lang="en-GB" altLang="en-US">
              <a:latin typeface="Times New Roman" panose="02020603050405020304" pitchFamily="18" charset="0"/>
            </a:endParaRPr>
          </a:p>
        </p:txBody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A88B2274-1894-4713-7F0D-2146DA0D7C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143000"/>
            <a:ext cx="8534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70000"/>
              </a:spcBef>
              <a:buFontTx/>
              <a:buNone/>
            </a:pPr>
            <a:r>
              <a:rPr lang="en-GB" altLang="en-US" b="1">
                <a:solidFill>
                  <a:srgbClr val="FF0000"/>
                </a:solidFill>
                <a:latin typeface="Times New Roman" panose="02020603050405020304" pitchFamily="18" charset="0"/>
              </a:rPr>
              <a:t>The broader the area, the more important it is!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>
            <a:extLst>
              <a:ext uri="{FF2B5EF4-FFF2-40B4-BE49-F238E27FC236}">
                <a16:creationId xmlns:a16="http://schemas.microsoft.com/office/drawing/2014/main" id="{B1E29555-E0E0-E738-2B87-EFE09AC2394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23850" y="0"/>
            <a:ext cx="8424863" cy="1219200"/>
          </a:xfrm>
        </p:spPr>
        <p:txBody>
          <a:bodyPr/>
          <a:lstStyle/>
          <a:p>
            <a:pPr eaLnBrk="1" hangingPunct="1"/>
            <a:r>
              <a:rPr lang="en-GB" altLang="en-US" sz="4000" b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Other rules of thumb:</a:t>
            </a: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D5B43FCA-6789-88CB-1497-45C4A17274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2514600"/>
            <a:ext cx="8497887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70000"/>
              </a:spcBef>
            </a:pPr>
            <a:r>
              <a:rPr lang="en-GB" altLang="en-US">
                <a:latin typeface="Times New Roman" panose="02020603050405020304" pitchFamily="18" charset="0"/>
              </a:rPr>
              <a:t>For instance, a country’s or big city’s postal history can be used to illustrate very important developments in worldwide postal history seen from that country’s perspective</a:t>
            </a:r>
          </a:p>
          <a:p>
            <a:pPr eaLnBrk="1" hangingPunct="1">
              <a:spcBef>
                <a:spcPct val="70000"/>
              </a:spcBef>
            </a:pPr>
            <a:r>
              <a:rPr lang="en-GB" altLang="en-US">
                <a:latin typeface="Times New Roman" panose="02020603050405020304" pitchFamily="18" charset="0"/>
              </a:rPr>
              <a:t>The more types of mail / rates / cancellations / regulations can be shown, the more important the exhibit is.</a:t>
            </a:r>
          </a:p>
        </p:txBody>
      </p:sp>
      <p:sp>
        <p:nvSpPr>
          <p:cNvPr id="76803" name="Rectangle 3">
            <a:extLst>
              <a:ext uri="{FF2B5EF4-FFF2-40B4-BE49-F238E27FC236}">
                <a16:creationId xmlns:a16="http://schemas.microsoft.com/office/drawing/2014/main" id="{22C1233B-3CF1-5A44-678D-ABE83484D1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1143000"/>
            <a:ext cx="79248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70000"/>
              </a:spcBef>
              <a:buFontTx/>
              <a:buNone/>
            </a:pPr>
            <a:r>
              <a:rPr lang="en-GB" altLang="en-US" b="1">
                <a:solidFill>
                  <a:srgbClr val="FF0000"/>
                </a:solidFill>
                <a:latin typeface="Times New Roman" panose="02020603050405020304" pitchFamily="18" charset="0"/>
              </a:rPr>
              <a:t>Almost all countries can be important               (i.e. can get 5 out of 5 for the subject)!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>
            <a:extLst>
              <a:ext uri="{FF2B5EF4-FFF2-40B4-BE49-F238E27FC236}">
                <a16:creationId xmlns:a16="http://schemas.microsoft.com/office/drawing/2014/main" id="{3B622CB2-77D6-01E2-7F48-1419127FB20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23850" y="0"/>
            <a:ext cx="8424863" cy="1828800"/>
          </a:xfrm>
        </p:spPr>
        <p:txBody>
          <a:bodyPr/>
          <a:lstStyle/>
          <a:p>
            <a:pPr eaLnBrk="1" hangingPunct="1"/>
            <a:r>
              <a:rPr lang="en-GB" altLang="en-US" sz="4000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Suggested scale for the importance of the exhibit within its subject</a:t>
            </a: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FF024522-70D2-B994-8A7F-F1A092F752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981200"/>
            <a:ext cx="8497887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70000"/>
              </a:spcBef>
              <a:buFontTx/>
              <a:buNone/>
            </a:pPr>
            <a:r>
              <a:rPr lang="en-GB" altLang="en-US">
                <a:latin typeface="Times New Roman" panose="02020603050405020304" pitchFamily="18" charset="0"/>
              </a:rPr>
              <a:t>5 points: The exhibit is in the top 1-10% of exhibits that have ever existed within the area.</a:t>
            </a:r>
          </a:p>
          <a:p>
            <a:pPr eaLnBrk="1" hangingPunct="1">
              <a:spcBef>
                <a:spcPct val="70000"/>
              </a:spcBef>
              <a:buFontTx/>
              <a:buNone/>
            </a:pPr>
            <a:r>
              <a:rPr lang="en-GB" altLang="en-US">
                <a:latin typeface="Times New Roman" panose="02020603050405020304" pitchFamily="18" charset="0"/>
              </a:rPr>
              <a:t>4 points: top 10-30%</a:t>
            </a:r>
          </a:p>
          <a:p>
            <a:pPr eaLnBrk="1" hangingPunct="1">
              <a:spcBef>
                <a:spcPct val="70000"/>
              </a:spcBef>
              <a:buFontTx/>
              <a:buNone/>
            </a:pPr>
            <a:r>
              <a:rPr lang="en-GB" altLang="en-US">
                <a:latin typeface="Times New Roman" panose="02020603050405020304" pitchFamily="18" charset="0"/>
              </a:rPr>
              <a:t>3 points: Medium exhibit, top 30-70%</a:t>
            </a:r>
          </a:p>
          <a:p>
            <a:pPr eaLnBrk="1" hangingPunct="1">
              <a:spcBef>
                <a:spcPct val="70000"/>
              </a:spcBef>
              <a:buFontTx/>
              <a:buNone/>
            </a:pPr>
            <a:r>
              <a:rPr lang="en-GB" altLang="en-US">
                <a:latin typeface="Times New Roman" panose="02020603050405020304" pitchFamily="18" charset="0"/>
              </a:rPr>
              <a:t>2 points: among the least significant 10-30%</a:t>
            </a:r>
          </a:p>
          <a:p>
            <a:pPr eaLnBrk="1" hangingPunct="1">
              <a:spcBef>
                <a:spcPct val="70000"/>
              </a:spcBef>
              <a:buFontTx/>
              <a:buNone/>
            </a:pPr>
            <a:r>
              <a:rPr lang="en-GB" altLang="en-US">
                <a:latin typeface="Times New Roman" panose="02020603050405020304" pitchFamily="18" charset="0"/>
              </a:rPr>
              <a:t>1 point: a beginner’s exhibits at local level.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>
            <a:extLst>
              <a:ext uri="{FF2B5EF4-FFF2-40B4-BE49-F238E27FC236}">
                <a16:creationId xmlns:a16="http://schemas.microsoft.com/office/drawing/2014/main" id="{F3813D26-AA95-3A75-CEA2-61F9E639366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58775" y="2449513"/>
            <a:ext cx="8424863" cy="1484312"/>
          </a:xfrm>
        </p:spPr>
        <p:txBody>
          <a:bodyPr/>
          <a:lstStyle/>
          <a:p>
            <a:pPr eaLnBrk="1" hangingPunct="1"/>
            <a:r>
              <a:rPr lang="en-GB" altLang="en-US" sz="4000" b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Knowledge and Research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>
            <a:extLst>
              <a:ext uri="{FF2B5EF4-FFF2-40B4-BE49-F238E27FC236}">
                <a16:creationId xmlns:a16="http://schemas.microsoft.com/office/drawing/2014/main" id="{8939E4F5-25DB-DFB8-05B9-772B3F7B9F7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23850" y="0"/>
            <a:ext cx="8424863" cy="981075"/>
          </a:xfrm>
        </p:spPr>
        <p:txBody>
          <a:bodyPr/>
          <a:lstStyle/>
          <a:p>
            <a:pPr eaLnBrk="1" hangingPunct="1"/>
            <a:r>
              <a:rPr lang="en-GB" altLang="en-US" sz="4000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Knowledge and Research</a:t>
            </a:r>
          </a:p>
        </p:txBody>
      </p:sp>
      <p:sp>
        <p:nvSpPr>
          <p:cNvPr id="5" name="Philatelic and related knowledge:…">
            <a:extLst>
              <a:ext uri="{FF2B5EF4-FFF2-40B4-BE49-F238E27FC236}">
                <a16:creationId xmlns:a16="http://schemas.microsoft.com/office/drawing/2014/main" id="{17FD05D0-C364-0DC6-ABFA-E22DCAF180EA}"/>
              </a:ext>
            </a:extLst>
          </p:cNvPr>
          <p:cNvSpPr txBox="1">
            <a:spLocks/>
          </p:cNvSpPr>
          <p:nvPr/>
        </p:nvSpPr>
        <p:spPr>
          <a:xfrm>
            <a:off x="539750" y="1125538"/>
            <a:ext cx="8064500" cy="5472112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/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417830" indent="-417830" defTabSz="549148" eaLnBrk="1" fontAlgn="auto" hangingPunct="1">
              <a:spcBef>
                <a:spcPts val="3900"/>
              </a:spcBef>
              <a:defRPr sz="3384" b="1"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US" sz="2400" b="1" kern="0" dirty="0">
                <a:latin typeface="Times New Roman" panose="02020603050405020304" pitchFamily="18" charset="0"/>
                <a:ea typeface="Helvetica"/>
                <a:cs typeface="Times New Roman" panose="02020603050405020304" pitchFamily="18" charset="0"/>
                <a:sym typeface="Helvetica"/>
              </a:rPr>
              <a:t>Mainly knowledge about rates, routes, postal regulations, postal markings</a:t>
            </a:r>
          </a:p>
          <a:p>
            <a:pPr marL="417830" indent="-417830" defTabSz="549148" eaLnBrk="1" fontAlgn="auto" hangingPunct="1">
              <a:spcBef>
                <a:spcPts val="3900"/>
              </a:spcBef>
              <a:defRPr sz="3384"/>
            </a:pPr>
            <a:r>
              <a:rPr lang="en-US" sz="2400" kern="0" dirty="0">
                <a:latin typeface="Times New Roman" panose="02020603050405020304" pitchFamily="18" charset="0"/>
                <a:ea typeface="Helvetica"/>
                <a:cs typeface="Times New Roman" panose="02020603050405020304" pitchFamily="18" charset="0"/>
                <a:sym typeface="Helvetica"/>
              </a:rPr>
              <a:t>The choice of items reflects knowledge of the chosen area </a:t>
            </a:r>
          </a:p>
          <a:p>
            <a:pPr marL="417830" indent="-417830" defTabSz="549148" eaLnBrk="1" fontAlgn="auto" hangingPunct="1">
              <a:spcBef>
                <a:spcPts val="3900"/>
              </a:spcBef>
              <a:defRPr sz="3384"/>
            </a:pPr>
            <a:r>
              <a:rPr lang="en-US" sz="2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items are well described, postal history aspects first.</a:t>
            </a:r>
          </a:p>
          <a:p>
            <a:pPr marL="417830" indent="-417830" defTabSz="549148" eaLnBrk="1" fontAlgn="auto" hangingPunct="1">
              <a:spcBef>
                <a:spcPts val="3900"/>
              </a:spcBef>
              <a:defRPr sz="3384"/>
            </a:pPr>
            <a:r>
              <a:rPr lang="en-US" sz="2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 to existing literature on intro page or synopsis </a:t>
            </a:r>
          </a:p>
          <a:p>
            <a:pPr marL="417830" indent="-417830" defTabSz="549148" eaLnBrk="1" fontAlgn="auto" hangingPunct="1">
              <a:spcBef>
                <a:spcPts val="3900"/>
              </a:spcBef>
              <a:defRPr sz="3384"/>
            </a:pPr>
            <a:r>
              <a:rPr lang="en-US" sz="2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Rarity statements demonstrate knowledge of the area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>
            <a:extLst>
              <a:ext uri="{FF2B5EF4-FFF2-40B4-BE49-F238E27FC236}">
                <a16:creationId xmlns:a16="http://schemas.microsoft.com/office/drawing/2014/main" id="{FAD77F59-6C83-FEAF-A550-F530772BAA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3844925"/>
            <a:ext cx="8740775" cy="27082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da-DK" altLang="en-US" sz="2000" i="1">
                <a:latin typeface="Times New Roman" panose="02020603050405020304" pitchFamily="18" charset="0"/>
              </a:rPr>
              <a:t>Postal history text (in exhibit focussing on rates):</a:t>
            </a:r>
            <a:r>
              <a:rPr lang="da-DK" altLang="en-US" sz="2000">
                <a:latin typeface="Times New Roman" panose="02020603050405020304" pitchFamily="18" charset="0"/>
              </a:rPr>
              <a:t> 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da-DK" altLang="en-US" sz="2000" b="1">
                <a:latin typeface="Times New Roman" panose="02020603050405020304" pitchFamily="18" charset="0"/>
              </a:rPr>
              <a:t>Pre-UPU postcard </a:t>
            </a:r>
            <a:r>
              <a:rPr lang="da-DK" altLang="en-US" sz="2000">
                <a:latin typeface="Times New Roman" panose="02020603050405020304" pitchFamily="18" charset="0"/>
              </a:rPr>
              <a:t>sent to Hamburg 05/May/1875. Reduced rates for postcards did not exist pre-UPU. Therefore, all Danish pre-UPU postcards had to be </a:t>
            </a:r>
            <a:r>
              <a:rPr lang="da-DK" altLang="en-US" sz="2000" b="1">
                <a:latin typeface="Times New Roman" panose="02020603050405020304" pitchFamily="18" charset="0"/>
              </a:rPr>
              <a:t>rated as letter</a:t>
            </a:r>
            <a:r>
              <a:rPr lang="da-DK" altLang="en-US" sz="2000">
                <a:latin typeface="Times New Roman" panose="02020603050405020304" pitchFamily="18" charset="0"/>
              </a:rPr>
              <a:t>s: 12 øre to Hamburg 01/Jan/1875-30/Jun/1875. </a:t>
            </a:r>
            <a:r>
              <a:rPr lang="da-DK" altLang="en-US" sz="2000" b="1">
                <a:latin typeface="Times New Roman" panose="02020603050405020304" pitchFamily="18" charset="0"/>
              </a:rPr>
              <a:t>Mixed skilling-øre franking</a:t>
            </a:r>
            <a:r>
              <a:rPr lang="da-DK" altLang="en-US" sz="2000">
                <a:latin typeface="Times New Roman" panose="02020603050405020304" pitchFamily="18" charset="0"/>
              </a:rPr>
              <a:t>: 8 øre print 2 on 2 skilling stationery postcard.</a:t>
            </a:r>
            <a:endParaRPr lang="da-DK" altLang="en-US" sz="2000" b="1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da-DK" altLang="en-US" sz="2000" b="1">
                <a:latin typeface="Times New Roman" panose="02020603050405020304" pitchFamily="18" charset="0"/>
              </a:rPr>
              <a:t>ONLY RECORDED PRE-UPU POSTCARD SENT IN THE ØRE PERIOD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000">
                <a:latin typeface="Times New Roman" panose="02020603050405020304" pitchFamily="18" charset="0"/>
              </a:rPr>
              <a:t> </a:t>
            </a:r>
            <a:endParaRPr lang="da-DK" altLang="en-US" sz="2000">
              <a:latin typeface="Times New Roman" panose="02020603050405020304" pitchFamily="18" charset="0"/>
            </a:endParaRPr>
          </a:p>
        </p:txBody>
      </p:sp>
      <p:pic>
        <p:nvPicPr>
          <p:cNvPr id="81922" name="Picture 6" descr="PreUPU_brevkort_Hamburg_8ore_paa_2sk_brevkort_150dpi">
            <a:extLst>
              <a:ext uri="{FF2B5EF4-FFF2-40B4-BE49-F238E27FC236}">
                <a16:creationId xmlns:a16="http://schemas.microsoft.com/office/drawing/2014/main" id="{C1D967E0-D0D7-A752-98ED-4D681FC87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8888" y="220663"/>
            <a:ext cx="6769100" cy="363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3">
            <a:extLst>
              <a:ext uri="{FF2B5EF4-FFF2-40B4-BE49-F238E27FC236}">
                <a16:creationId xmlns:a16="http://schemas.microsoft.com/office/drawing/2014/main" id="{4B3A49CE-8D25-7466-E8F5-B2ADDB171C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846513"/>
            <a:ext cx="8639175" cy="30162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da-DK" altLang="en-US" sz="2000" i="1">
                <a:latin typeface="Times New Roman" panose="02020603050405020304" pitchFamily="18" charset="0"/>
              </a:rPr>
              <a:t>Postal history text (in exhibit focussing on cancellations):</a:t>
            </a:r>
            <a:r>
              <a:rPr lang="da-DK" altLang="en-US" sz="2000">
                <a:latin typeface="Times New Roman" panose="02020603050405020304" pitchFamily="18" charset="0"/>
              </a:rPr>
              <a:t> 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da-DK" altLang="en-US" sz="2000" b="1">
                <a:latin typeface="Times New Roman" panose="02020603050405020304" pitchFamily="18" charset="0"/>
              </a:rPr>
              <a:t>Item should not be used!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da-DK" altLang="en-US" sz="2000">
                <a:latin typeface="Times New Roman" panose="02020603050405020304" pitchFamily="18" charset="0"/>
              </a:rPr>
              <a:t>Reasons: the very common ”Combined cancellation 181” is not struck very clearly. It can be found in much better condition!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da-DK" altLang="en-US" sz="2000" b="1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da-DK" altLang="en-US" sz="2000" b="1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da-DK" altLang="en-US" sz="2000" b="1">
              <a:latin typeface="Times New Roman" panose="02020603050405020304" pitchFamily="18" charset="0"/>
            </a:endParaRPr>
          </a:p>
        </p:txBody>
      </p:sp>
      <p:pic>
        <p:nvPicPr>
          <p:cNvPr id="82946" name="Picture 6" descr="PreUPU_brevkort_Hamburg_8ore_paa_2sk_brevkort_150dpi">
            <a:extLst>
              <a:ext uri="{FF2B5EF4-FFF2-40B4-BE49-F238E27FC236}">
                <a16:creationId xmlns:a16="http://schemas.microsoft.com/office/drawing/2014/main" id="{3664E9B4-B4CC-C4AB-27D5-F444AE4B7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8888" y="220663"/>
            <a:ext cx="6769100" cy="363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4">
            <a:extLst>
              <a:ext uri="{FF2B5EF4-FFF2-40B4-BE49-F238E27FC236}">
                <a16:creationId xmlns:a16="http://schemas.microsoft.com/office/drawing/2014/main" id="{C80500B3-63D0-7186-980D-EA1FB05136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115888"/>
            <a:ext cx="8147050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GB" altLang="en-US">
                <a:latin typeface="Times New Roman" panose="02020603050405020304" pitchFamily="18" charset="0"/>
              </a:rPr>
              <a:t>What should a good rate description include?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endParaRPr lang="en-GB" altLang="en-US">
              <a:latin typeface="Times New Roman" panose="02020603050405020304" pitchFamily="18" charset="0"/>
            </a:endParaRPr>
          </a:p>
        </p:txBody>
      </p:sp>
      <p:pic>
        <p:nvPicPr>
          <p:cNvPr id="83970" name="Picture 6" descr="vaerdibrev_til_Sverige_84ore_1892_1902">
            <a:extLst>
              <a:ext uri="{FF2B5EF4-FFF2-40B4-BE49-F238E27FC236}">
                <a16:creationId xmlns:a16="http://schemas.microsoft.com/office/drawing/2014/main" id="{EB13028A-F036-773F-3A75-CB8836220C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2275" y="1196975"/>
            <a:ext cx="5751513" cy="363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6" name="Rectangle 8">
            <a:extLst>
              <a:ext uri="{FF2B5EF4-FFF2-40B4-BE49-F238E27FC236}">
                <a16:creationId xmlns:a16="http://schemas.microsoft.com/office/drawing/2014/main" id="{B5AC6BCA-76F0-392E-5C94-1F8D52FF29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4797425"/>
            <a:ext cx="8207375" cy="396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da-DK" altLang="en-US" sz="2000">
                <a:solidFill>
                  <a:schemeClr val="tx2"/>
                </a:solidFill>
                <a:latin typeface="Times New Roman" panose="02020603050405020304" pitchFamily="18" charset="0"/>
              </a:rPr>
              <a:t>Insured letter to Sweden sent 14/Feb/1896. Rate: 84 øre.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2">
            <a:extLst>
              <a:ext uri="{FF2B5EF4-FFF2-40B4-BE49-F238E27FC236}">
                <a16:creationId xmlns:a16="http://schemas.microsoft.com/office/drawing/2014/main" id="{20B6156B-9BED-64A9-BEB4-A81935DB6C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87563" y="14288"/>
            <a:ext cx="4968875" cy="682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9">
            <a:extLst>
              <a:ext uri="{FF2B5EF4-FFF2-40B4-BE49-F238E27FC236}">
                <a16:creationId xmlns:a16="http://schemas.microsoft.com/office/drawing/2014/main" id="{C9DA4E1F-E61F-287E-F4E8-143A4A23A1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4800600"/>
            <a:ext cx="8424863" cy="1016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da-DK" altLang="en-US" sz="2000">
                <a:solidFill>
                  <a:schemeClr val="tx2"/>
                </a:solidFill>
                <a:latin typeface="Times New Roman" panose="02020603050405020304" pitchFamily="18" charset="0"/>
              </a:rPr>
              <a:t>Insured letter to Sweden sent 14/Feb/1896. Rate: letter to Sweden 15-125 gram 20 øre + registration fee 16 øre + insurance premium 48 øre for 1250,01-1500 kr = 84 øre.</a:t>
            </a:r>
          </a:p>
        </p:txBody>
      </p:sp>
      <p:sp>
        <p:nvSpPr>
          <p:cNvPr id="84994" name="Rectangle 4">
            <a:extLst>
              <a:ext uri="{FF2B5EF4-FFF2-40B4-BE49-F238E27FC236}">
                <a16:creationId xmlns:a16="http://schemas.microsoft.com/office/drawing/2014/main" id="{02E8E95F-1D3F-ED68-87E8-4ED4BF3BD3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115888"/>
            <a:ext cx="8147050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GB" altLang="en-US">
                <a:latin typeface="Times New Roman" panose="02020603050405020304" pitchFamily="18" charset="0"/>
              </a:rPr>
              <a:t>What should a good rate description include?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endParaRPr lang="en-GB" altLang="en-US">
              <a:latin typeface="Times New Roman" panose="02020603050405020304" pitchFamily="18" charset="0"/>
            </a:endParaRPr>
          </a:p>
        </p:txBody>
      </p:sp>
      <p:pic>
        <p:nvPicPr>
          <p:cNvPr id="84995" name="Picture 6" descr="vaerdibrev_til_Sverige_84ore_1892_1902">
            <a:extLst>
              <a:ext uri="{FF2B5EF4-FFF2-40B4-BE49-F238E27FC236}">
                <a16:creationId xmlns:a16="http://schemas.microsoft.com/office/drawing/2014/main" id="{FF2EAB8B-C570-FDD8-6671-18C0E3958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2275" y="1196975"/>
            <a:ext cx="5751513" cy="363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10">
            <a:extLst>
              <a:ext uri="{FF2B5EF4-FFF2-40B4-BE49-F238E27FC236}">
                <a16:creationId xmlns:a16="http://schemas.microsoft.com/office/drawing/2014/main" id="{95FCDDAB-CB19-4607-4866-4F83AFF9B1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50" y="4784725"/>
            <a:ext cx="8424863" cy="10064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da-DK" altLang="en-US" sz="2000">
                <a:solidFill>
                  <a:schemeClr val="tx2"/>
                </a:solidFill>
                <a:latin typeface="Times New Roman" panose="02020603050405020304" pitchFamily="18" charset="0"/>
              </a:rPr>
              <a:t>Insured letter to Sweden sent 14/Feb/1896. Rate: letter to Sweden 15-125 gram 20 øre + registration fee 16 øre + insurance premium 48 øre for 1250,01-1500 kr = 84 øre </a:t>
            </a:r>
            <a:r>
              <a:rPr lang="da-DK" altLang="en-US" sz="2000" b="1">
                <a:solidFill>
                  <a:srgbClr val="FF0000"/>
                </a:solidFill>
                <a:latin typeface="Times New Roman" panose="02020603050405020304" pitchFamily="18" charset="0"/>
              </a:rPr>
              <a:t>01/Jul/1892-30/Sep/1902</a:t>
            </a:r>
            <a:r>
              <a:rPr lang="da-DK" altLang="en-US" sz="2000">
                <a:solidFill>
                  <a:schemeClr val="tx2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86018" name="Rectangle 4">
            <a:extLst>
              <a:ext uri="{FF2B5EF4-FFF2-40B4-BE49-F238E27FC236}">
                <a16:creationId xmlns:a16="http://schemas.microsoft.com/office/drawing/2014/main" id="{FF70FC3F-17CF-79A3-A6C0-58A03F43A4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115888"/>
            <a:ext cx="8147050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GB" altLang="en-US">
                <a:latin typeface="Times New Roman" panose="02020603050405020304" pitchFamily="18" charset="0"/>
              </a:rPr>
              <a:t>What should a good rate description include?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endParaRPr lang="en-GB" altLang="en-US">
              <a:latin typeface="Times New Roman" panose="02020603050405020304" pitchFamily="18" charset="0"/>
            </a:endParaRPr>
          </a:p>
        </p:txBody>
      </p:sp>
      <p:pic>
        <p:nvPicPr>
          <p:cNvPr id="86019" name="Picture 6" descr="vaerdibrev_til_Sverige_84ore_1892_1902">
            <a:extLst>
              <a:ext uri="{FF2B5EF4-FFF2-40B4-BE49-F238E27FC236}">
                <a16:creationId xmlns:a16="http://schemas.microsoft.com/office/drawing/2014/main" id="{B3F79A1F-FD17-1224-5B06-8BC9F9831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2275" y="1196975"/>
            <a:ext cx="5751513" cy="363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5">
            <a:extLst>
              <a:ext uri="{FF2B5EF4-FFF2-40B4-BE49-F238E27FC236}">
                <a16:creationId xmlns:a16="http://schemas.microsoft.com/office/drawing/2014/main" id="{FB8B11D0-0FB2-0799-586A-29CBBE7A7F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4800600"/>
            <a:ext cx="8207375" cy="14779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a-DK" altLang="en-US" sz="2000">
                <a:solidFill>
                  <a:schemeClr val="tx2"/>
                </a:solidFill>
                <a:latin typeface="Times New Roman" panose="02020603050405020304" pitchFamily="18" charset="0"/>
              </a:rPr>
              <a:t>Rate: Letter to Sweden 15-125 grams 01/Apr/1885-31/May/1918:	20 øre Registration fee  01/Jan/1875-30/Sep/1902:				16 øre                             Insurance premium 8 øre per 250 kr 01/Jul/1892-30/Jun/1921</a:t>
            </a:r>
            <a:r>
              <a:rPr lang="da-DK" altLang="en-US" sz="2000">
                <a:latin typeface="Times New Roman" panose="02020603050405020304" pitchFamily="18" charset="0"/>
              </a:rPr>
              <a:t> </a:t>
            </a:r>
            <a:r>
              <a:rPr lang="da-DK" altLang="en-US" sz="2000">
                <a:solidFill>
                  <a:schemeClr val="tx2"/>
                </a:solidFill>
                <a:latin typeface="Times New Roman" panose="02020603050405020304" pitchFamily="18" charset="0"/>
              </a:rPr>
              <a:t>:		</a:t>
            </a:r>
            <a:r>
              <a:rPr lang="da-DK" altLang="en-US" sz="2000" u="sng">
                <a:solidFill>
                  <a:schemeClr val="tx2"/>
                </a:solidFill>
                <a:latin typeface="Times New Roman" panose="02020603050405020304" pitchFamily="18" charset="0"/>
              </a:rPr>
              <a:t>48 øre</a:t>
            </a:r>
            <a:r>
              <a:rPr lang="da-DK" altLang="en-US" sz="200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da-DK" altLang="en-US" sz="2000">
                <a:solidFill>
                  <a:schemeClr val="tx2"/>
                </a:solidFill>
                <a:latin typeface="Times New Roman" panose="02020603050405020304" pitchFamily="18" charset="0"/>
              </a:rPr>
              <a:t>Total  (01/Jul/1892-30/Sep/1902)				              </a:t>
            </a:r>
            <a:r>
              <a:rPr lang="da-DK" altLang="en-US" sz="2000" u="sng">
                <a:solidFill>
                  <a:schemeClr val="tx2"/>
                </a:solidFill>
                <a:latin typeface="Times New Roman" panose="02020603050405020304" pitchFamily="18" charset="0"/>
              </a:rPr>
              <a:t>84 øre</a:t>
            </a:r>
          </a:p>
        </p:txBody>
      </p:sp>
      <p:sp>
        <p:nvSpPr>
          <p:cNvPr id="87042" name="Rectangle 4">
            <a:extLst>
              <a:ext uri="{FF2B5EF4-FFF2-40B4-BE49-F238E27FC236}">
                <a16:creationId xmlns:a16="http://schemas.microsoft.com/office/drawing/2014/main" id="{71EF39E2-EE83-F525-C3D7-4A158644F1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115888"/>
            <a:ext cx="8147050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GB" altLang="en-US">
                <a:latin typeface="Times New Roman" panose="02020603050405020304" pitchFamily="18" charset="0"/>
              </a:rPr>
              <a:t>What should a good rate description include?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endParaRPr lang="en-GB" altLang="en-US">
              <a:latin typeface="Times New Roman" panose="02020603050405020304" pitchFamily="18" charset="0"/>
            </a:endParaRPr>
          </a:p>
        </p:txBody>
      </p:sp>
      <p:pic>
        <p:nvPicPr>
          <p:cNvPr id="87043" name="Picture 6" descr="vaerdibrev_til_Sverige_84ore_1892_1902">
            <a:extLst>
              <a:ext uri="{FF2B5EF4-FFF2-40B4-BE49-F238E27FC236}">
                <a16:creationId xmlns:a16="http://schemas.microsoft.com/office/drawing/2014/main" id="{7513847E-AF7C-B1E1-3428-27A70DF19D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2275" y="1196975"/>
            <a:ext cx="5751513" cy="363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2">
            <a:extLst>
              <a:ext uri="{FF2B5EF4-FFF2-40B4-BE49-F238E27FC236}">
                <a16:creationId xmlns:a16="http://schemas.microsoft.com/office/drawing/2014/main" id="{02823FE8-3A5C-CF95-6F71-9CFE838195A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50825" y="2708275"/>
            <a:ext cx="8642350" cy="1268413"/>
          </a:xfrm>
          <a:noFill/>
        </p:spPr>
        <p:txBody>
          <a:bodyPr/>
          <a:lstStyle/>
          <a:p>
            <a:pPr eaLnBrk="1" hangingPunct="1"/>
            <a:r>
              <a:rPr lang="en-GB" altLang="en-US" u="sng">
                <a:ea typeface="ＭＳ Ｐゴシック" panose="020B0600070205080204" pitchFamily="34" charset="-128"/>
              </a:rPr>
              <a:t>Questions?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1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F5B3EFC6-C3E0-9AB1-57B2-44B417B698C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23850" y="0"/>
            <a:ext cx="8424863" cy="1484313"/>
          </a:xfrm>
        </p:spPr>
        <p:txBody>
          <a:bodyPr/>
          <a:lstStyle/>
          <a:p>
            <a:pPr eaLnBrk="1" hangingPunct="1"/>
            <a:r>
              <a:rPr lang="en-GB" altLang="en-US" sz="4000" b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Treatment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78940A1-D25A-4B88-3235-BCE5B7F8B0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2349500"/>
            <a:ext cx="8064500" cy="172720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609600" indent="-609600"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990600" indent="-533400"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charset="0"/>
              </a:defRPr>
            </a:lvl2pPr>
            <a:lvl3pPr marL="1371600" indent="-457200"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marL="1752600" indent="-3810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4pPr>
            <a:lvl5pPr marL="2209800" indent="-3810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5pPr>
            <a:lvl6pPr marL="2667000" indent="-3810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3124200" indent="-3810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581400" indent="-3810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4038600" indent="-3810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hangingPunct="1">
              <a:spcBef>
                <a:spcPct val="70000"/>
              </a:spcBef>
              <a:defRPr/>
            </a:pPr>
            <a:r>
              <a:rPr lang="en-US" dirty="0"/>
              <a:t>Treatment is defined as the development, completeness and correctness of the material shown.</a:t>
            </a:r>
            <a:endParaRPr lang="de-DE" altLang="en-US" sz="2800" dirty="0">
              <a:latin typeface="+mn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1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CFFBFD82-F4F3-3937-CF98-66F98875784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23850" y="0"/>
            <a:ext cx="8424863" cy="1125538"/>
          </a:xfrm>
        </p:spPr>
        <p:txBody>
          <a:bodyPr/>
          <a:lstStyle/>
          <a:p>
            <a:pPr eaLnBrk="1" hangingPunct="1"/>
            <a:r>
              <a:rPr lang="en-GB" altLang="en-US" sz="4000" b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Treatment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AF17DDC-DAD2-D3A0-8AD5-C7A54CDC3B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196975"/>
            <a:ext cx="8064500" cy="525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990600" indent="-5334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752600" indent="-381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209800" indent="-381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667000" indent="-381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124200" indent="-381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581400" indent="-381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038600" indent="-381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70000"/>
              </a:spcBef>
              <a:buFontTx/>
              <a:buAutoNum type="arabicPeriod"/>
            </a:pPr>
            <a:r>
              <a:rPr lang="de-DE" altLang="en-US" sz="2800">
                <a:solidFill>
                  <a:srgbClr val="000000"/>
                </a:solidFill>
              </a:rPr>
              <a:t>Is there agreement between the title, the plan, and the content of the exhibit?</a:t>
            </a:r>
          </a:p>
          <a:p>
            <a:pPr eaLnBrk="1" hangingPunct="1">
              <a:spcBef>
                <a:spcPct val="70000"/>
              </a:spcBef>
              <a:buFontTx/>
              <a:buAutoNum type="arabicPeriod"/>
            </a:pPr>
            <a:r>
              <a:rPr lang="de-DE" altLang="en-US" sz="2800">
                <a:solidFill>
                  <a:srgbClr val="000000"/>
                </a:solidFill>
              </a:rPr>
              <a:t>Does the exhibitor tell a well connected, structured, complete and balanced story in the exhibit and on the pages?</a:t>
            </a:r>
          </a:p>
          <a:p>
            <a:pPr eaLnBrk="1" hangingPunct="1">
              <a:spcBef>
                <a:spcPct val="70000"/>
              </a:spcBef>
              <a:buFontTx/>
              <a:buAutoNum type="arabicPeriod"/>
            </a:pPr>
            <a:r>
              <a:rPr lang="de-DE" altLang="en-US" sz="2800">
                <a:solidFill>
                  <a:srgbClr val="000000"/>
                </a:solidFill>
              </a:rPr>
              <a:t>Is there a close connection between the story and the material shown, and does each item help progress the story/subject?</a:t>
            </a:r>
          </a:p>
          <a:p>
            <a:pPr eaLnBrk="1" hangingPunct="1">
              <a:spcBef>
                <a:spcPct val="70000"/>
              </a:spcBef>
              <a:buFontTx/>
              <a:buAutoNum type="arabicPeriod"/>
            </a:pPr>
            <a:r>
              <a:rPr lang="de-DE" altLang="en-US" sz="2800">
                <a:solidFill>
                  <a:srgbClr val="000000"/>
                </a:solidFill>
              </a:rPr>
              <a:t>Does the story/theme flow smoothly from page to page and item to item?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2">
            <a:extLst>
              <a:ext uri="{FF2B5EF4-FFF2-40B4-BE49-F238E27FC236}">
                <a16:creationId xmlns:a16="http://schemas.microsoft.com/office/drawing/2014/main" id="{7FA38403-43A6-F143-4ECD-67A7AC6E71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5150" y="1125538"/>
            <a:ext cx="5538788" cy="555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2" name="Rectangle 1">
            <a:extLst>
              <a:ext uri="{FF2B5EF4-FFF2-40B4-BE49-F238E27FC236}">
                <a16:creationId xmlns:a16="http://schemas.microsoft.com/office/drawing/2014/main" id="{882CA22B-3BB7-9FBC-23C5-71BC3350A4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2250" y="333375"/>
            <a:ext cx="36861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70000"/>
              </a:spcBef>
              <a:buFontTx/>
              <a:buNone/>
            </a:pPr>
            <a:r>
              <a:rPr lang="en-GB" altLang="en-US" sz="3600" b="1">
                <a:solidFill>
                  <a:srgbClr val="FF0000"/>
                </a:solidFill>
                <a:latin typeface="Times New Roman" panose="02020603050405020304" pitchFamily="18" charset="0"/>
              </a:rPr>
              <a:t>NO duplication!!!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D4B46C0-5E27-9AB8-4A4E-6889E9D7C2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6738" y="374650"/>
            <a:ext cx="5470525" cy="610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Picture 18" descr="page103">
            <a:extLst>
              <a:ext uri="{FF2B5EF4-FFF2-40B4-BE49-F238E27FC236}">
                <a16:creationId xmlns:a16="http://schemas.microsoft.com/office/drawing/2014/main" id="{0368A899-F652-D9EF-324F-BE2285DD76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11550" y="404813"/>
            <a:ext cx="4449763" cy="611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Oval 3">
            <a:extLst>
              <a:ext uri="{FF2B5EF4-FFF2-40B4-BE49-F238E27FC236}">
                <a16:creationId xmlns:a16="http://schemas.microsoft.com/office/drawing/2014/main" id="{EF3BA4B3-9C0B-CA98-F6FD-03A1231CE4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3763" y="404813"/>
            <a:ext cx="1079500" cy="431800"/>
          </a:xfrm>
          <a:prstGeom prst="ellips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40964" name="Text Box 4">
            <a:extLst>
              <a:ext uri="{FF2B5EF4-FFF2-40B4-BE49-F238E27FC236}">
                <a16:creationId xmlns:a16="http://schemas.microsoft.com/office/drawing/2014/main" id="{9A168AA9-8562-E281-A979-A9AD9AD89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538288"/>
            <a:ext cx="3332162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GB" altLang="en-US" sz="2000"/>
              <a:t>Chapter # and title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GB" altLang="en-US" sz="2000"/>
              <a:t>Page Heading (type of mail) </a:t>
            </a:r>
          </a:p>
        </p:txBody>
      </p:sp>
      <p:sp>
        <p:nvSpPr>
          <p:cNvPr id="40966" name="Line 6">
            <a:extLst>
              <a:ext uri="{FF2B5EF4-FFF2-40B4-BE49-F238E27FC236}">
                <a16:creationId xmlns:a16="http://schemas.microsoft.com/office/drawing/2014/main" id="{F7A60417-A9E0-9474-AA7E-EE39FA78695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771775" y="620713"/>
            <a:ext cx="647700" cy="1152525"/>
          </a:xfrm>
          <a:prstGeom prst="lin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67" name="Oval 7">
            <a:extLst>
              <a:ext uri="{FF2B5EF4-FFF2-40B4-BE49-F238E27FC236}">
                <a16:creationId xmlns:a16="http://schemas.microsoft.com/office/drawing/2014/main" id="{7D0C2192-B1CE-8F98-580C-0BD565F742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0063" y="404813"/>
            <a:ext cx="2447925" cy="431800"/>
          </a:xfrm>
          <a:prstGeom prst="ellips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40968" name="Text Box 8">
            <a:extLst>
              <a:ext uri="{FF2B5EF4-FFF2-40B4-BE49-F238E27FC236}">
                <a16:creationId xmlns:a16="http://schemas.microsoft.com/office/drawing/2014/main" id="{E11A641D-AD33-2386-0CBA-BAB3659B6A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967038"/>
            <a:ext cx="27368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GB" altLang="en-US" sz="2000"/>
              <a:t>Rates shown on present page</a:t>
            </a:r>
          </a:p>
        </p:txBody>
      </p:sp>
      <p:sp>
        <p:nvSpPr>
          <p:cNvPr id="40970" name="Line 10">
            <a:extLst>
              <a:ext uri="{FF2B5EF4-FFF2-40B4-BE49-F238E27FC236}">
                <a16:creationId xmlns:a16="http://schemas.microsoft.com/office/drawing/2014/main" id="{B22EBE88-6B3D-83B8-A0FD-62D4FDAE570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195513" y="620713"/>
            <a:ext cx="3384550" cy="2663825"/>
          </a:xfrm>
          <a:prstGeom prst="lin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71" name="Text Box 11">
            <a:extLst>
              <a:ext uri="{FF2B5EF4-FFF2-40B4-BE49-F238E27FC236}">
                <a16:creationId xmlns:a16="http://schemas.microsoft.com/office/drawing/2014/main" id="{47C51449-1298-6FB8-C666-D10B5CEA07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338138"/>
            <a:ext cx="2736850" cy="98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GB" altLang="en-US" sz="2800" b="1">
                <a:solidFill>
                  <a:srgbClr val="FF0000"/>
                </a:solidFill>
              </a:rPr>
              <a:t>MUST KNOW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GB" altLang="en-US" sz="2800" b="1"/>
              <a:t>information: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animBg="1"/>
      <p:bldP spid="40964" grpId="0"/>
      <p:bldP spid="40967" grpId="0" animBg="1"/>
      <p:bldP spid="40968" grpId="0"/>
      <p:bldP spid="4097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2">
            <a:extLst>
              <a:ext uri="{FF2B5EF4-FFF2-40B4-BE49-F238E27FC236}">
                <a16:creationId xmlns:a16="http://schemas.microsoft.com/office/drawing/2014/main" id="{436877EC-C37C-5369-F9FF-C27C94456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76450" y="0"/>
            <a:ext cx="49911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4D28E86-8EFC-FF73-F59D-F353BC577DD0}"/>
              </a:ext>
            </a:extLst>
          </p:cNvPr>
          <p:cNvSpPr/>
          <p:nvPr/>
        </p:nvSpPr>
        <p:spPr>
          <a:xfrm>
            <a:off x="6921500" y="0"/>
            <a:ext cx="269875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4275" name="Oval 7">
            <a:extLst>
              <a:ext uri="{FF2B5EF4-FFF2-40B4-BE49-F238E27FC236}">
                <a16:creationId xmlns:a16="http://schemas.microsoft.com/office/drawing/2014/main" id="{16762036-89C7-D562-CDB7-001EAFD8D4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363" y="44450"/>
            <a:ext cx="2447925" cy="504825"/>
          </a:xfrm>
          <a:prstGeom prst="ellips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36407</TotalTime>
  <Words>2298</Words>
  <Application>Microsoft Macintosh PowerPoint</Application>
  <PresentationFormat>On-screen Show (4:3)</PresentationFormat>
  <Paragraphs>212</Paragraphs>
  <Slides>33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33</vt:i4>
      </vt:variant>
    </vt:vector>
  </HeadingPairs>
  <TitlesOfParts>
    <vt:vector size="49" baseType="lpstr">
      <vt:lpstr>Arial</vt:lpstr>
      <vt:lpstr>ＭＳ Ｐゴシック</vt:lpstr>
      <vt:lpstr>Calibri</vt:lpstr>
      <vt:lpstr>Constantia</vt:lpstr>
      <vt:lpstr>Wingdings</vt:lpstr>
      <vt:lpstr>Wingdings 2</vt:lpstr>
      <vt:lpstr>Lucida Sans Unicode</vt:lpstr>
      <vt:lpstr>Elephant</vt:lpstr>
      <vt:lpstr>新細明體</vt:lpstr>
      <vt:lpstr>Times New Roman</vt:lpstr>
      <vt:lpstr>Garamond</vt:lpstr>
      <vt:lpstr>Helvetica</vt:lpstr>
      <vt:lpstr>Helvetica Light</vt:lpstr>
      <vt:lpstr>Default Design</vt:lpstr>
      <vt:lpstr>Concourse</vt:lpstr>
      <vt:lpstr>1_Default Design</vt:lpstr>
      <vt:lpstr>PH Qualifying seminar at LONDON 2022:  A short summary of the judging criteria  used to judge Postal History Exhibits</vt:lpstr>
      <vt:lpstr>The judging criteria  used to judge postal history exhibits</vt:lpstr>
      <vt:lpstr>PowerPoint Presentation</vt:lpstr>
      <vt:lpstr>Treatment</vt:lpstr>
      <vt:lpstr>Treatment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Importance</vt:lpstr>
      <vt:lpstr>The most important areas  in postal history are:</vt:lpstr>
      <vt:lpstr>The “old” way importance was judged</vt:lpstr>
      <vt:lpstr>The old (still current) guidelines:</vt:lpstr>
      <vt:lpstr>The new harmonized guidelines:</vt:lpstr>
      <vt:lpstr>The new harmonized guidelines:</vt:lpstr>
      <vt:lpstr>The new harmonized guidelines:</vt:lpstr>
      <vt:lpstr>The “modern” way importance is judged</vt:lpstr>
      <vt:lpstr>PowerPoint Presentation</vt:lpstr>
      <vt:lpstr>Simple rules of thumb:</vt:lpstr>
      <vt:lpstr>Other rules of thumb:</vt:lpstr>
      <vt:lpstr>Suggested scale for the importance of the exhibit within its subject</vt:lpstr>
      <vt:lpstr>Knowledge and Research</vt:lpstr>
      <vt:lpstr>Knowledge and Research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Questions?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Henrik Mouritsen</dc:creator>
  <cp:lastModifiedBy>henrik.mouritsen</cp:lastModifiedBy>
  <cp:revision>283</cp:revision>
  <cp:lastPrinted>2017-07-23T17:17:40Z</cp:lastPrinted>
  <dcterms:created xsi:type="dcterms:W3CDTF">2017-07-23T15:27:45Z</dcterms:created>
  <dcterms:modified xsi:type="dcterms:W3CDTF">2022-05-06T17:23:03Z</dcterms:modified>
</cp:coreProperties>
</file>