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74" r:id="rId2"/>
    <p:sldId id="333" r:id="rId3"/>
    <p:sldId id="285" r:id="rId4"/>
    <p:sldId id="332" r:id="rId5"/>
    <p:sldId id="334" r:id="rId6"/>
    <p:sldId id="336" r:id="rId7"/>
    <p:sldId id="302" r:id="rId8"/>
    <p:sldId id="338" r:id="rId9"/>
    <p:sldId id="287" r:id="rId10"/>
    <p:sldId id="366" r:id="rId11"/>
    <p:sldId id="364" r:id="rId12"/>
    <p:sldId id="276" r:id="rId13"/>
    <p:sldId id="335" r:id="rId14"/>
    <p:sldId id="275" r:id="rId15"/>
    <p:sldId id="288" r:id="rId16"/>
    <p:sldId id="339" r:id="rId17"/>
    <p:sldId id="365" r:id="rId18"/>
    <p:sldId id="363" r:id="rId19"/>
    <p:sldId id="350" r:id="rId20"/>
    <p:sldId id="351" r:id="rId21"/>
    <p:sldId id="352" r:id="rId22"/>
    <p:sldId id="353" r:id="rId23"/>
    <p:sldId id="341" r:id="rId24"/>
    <p:sldId id="345" r:id="rId25"/>
    <p:sldId id="346" r:id="rId26"/>
    <p:sldId id="347" r:id="rId27"/>
    <p:sldId id="342" r:id="rId28"/>
    <p:sldId id="344" r:id="rId29"/>
    <p:sldId id="343" r:id="rId30"/>
    <p:sldId id="354" r:id="rId31"/>
    <p:sldId id="357" r:id="rId32"/>
    <p:sldId id="358" r:id="rId33"/>
    <p:sldId id="355" r:id="rId34"/>
    <p:sldId id="356" r:id="rId35"/>
    <p:sldId id="360" r:id="rId36"/>
    <p:sldId id="289" r:id="rId37"/>
    <p:sldId id="367" r:id="rId38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07"/>
  </p:normalViewPr>
  <p:slideViewPr>
    <p:cSldViewPr>
      <p:cViewPr varScale="1">
        <p:scale>
          <a:sx n="124" d="100"/>
          <a:sy n="124" d="100"/>
        </p:scale>
        <p:origin x="181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8C41EF-2A78-87C0-4D2E-609028CD9C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9EC30F-5B10-C816-DC40-CFF641A031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0F0F6585-0B09-B242-8FBE-20DF184A333A}" type="datetimeFigureOut">
              <a:rPr lang="en-US"/>
              <a:pPr>
                <a:defRPr/>
              </a:pPr>
              <a:t>5/6/22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8A03FF-CF2C-4B65-C5A9-7F529CE135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80760E-5E4F-B0A7-568E-2BA66B1BC62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5172692-82BD-B940-9F99-163B3FDD8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98ABA1-E17E-F7A6-7006-EFD8BF93F8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B62D5-4CDC-7FD8-8BAD-735B625F7AA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4B9F1486-2137-2344-9433-4B1C027A79DD}" type="datetime1">
              <a:rPr lang="en-US" altLang="en-US"/>
              <a:pPr>
                <a:defRPr/>
              </a:pPr>
              <a:t>5/6/22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CF3B164-3FDF-ED0B-47E7-823DA5016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64D37B9-5A5D-B0F6-95AD-432E24A365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a-DK" altLang="en-US" noProof="0"/>
              <a:t>Click to edit Master text styles</a:t>
            </a:r>
          </a:p>
          <a:p>
            <a:pPr lvl="1"/>
            <a:r>
              <a:rPr lang="da-DK" altLang="en-US" noProof="0"/>
              <a:t>Second level</a:t>
            </a:r>
          </a:p>
          <a:p>
            <a:pPr lvl="2"/>
            <a:r>
              <a:rPr lang="da-DK" altLang="en-US" noProof="0"/>
              <a:t>Third level</a:t>
            </a:r>
          </a:p>
          <a:p>
            <a:pPr lvl="3"/>
            <a:r>
              <a:rPr lang="da-DK" altLang="en-US" noProof="0"/>
              <a:t>Fourth level</a:t>
            </a:r>
          </a:p>
          <a:p>
            <a:pPr lvl="4"/>
            <a:r>
              <a:rPr lang="da-DK" altLang="en-US" noProof="0"/>
              <a:t>Fifth level</a:t>
            </a:r>
            <a:endParaRPr lang="en-US" alt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6859AF-97AC-C26A-E36F-EAED7727E4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07ACD-8355-4C23-4636-94F7528372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F7A472C-2E12-BA44-BCC4-6C11210E6B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7" charset="-128"/>
        <a:cs typeface="ＭＳ Ｐゴシック" pitchFamily="-107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7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7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7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5B1374D0-B80F-04FF-1064-9F80F56BCF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09854887-F965-9DB3-E1AB-674F1203E8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07E3ECE9-0C08-519A-113A-E6729F6FC1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01D20DE-CF67-D54B-A28C-541675C530A2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C25CBFE6-3B85-C5BE-4BDB-5E75B98E7B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D00E496-914E-DB4A-A33D-6E0881A08532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9AD53D07-9EA9-5808-44F6-A2383BD7DF0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46A348D7-39A9-B0A3-FAB2-C3DE293282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90FA1AC9-089C-CB66-6F71-5B9B6B5489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6C17C48F-B4F4-2564-CC85-2D08396075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2212C870-77F3-298D-BDB8-5057E42C6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6080CB2-DC42-D74F-93BE-E32759146D81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>
            <a:extLst>
              <a:ext uri="{FF2B5EF4-FFF2-40B4-BE49-F238E27FC236}">
                <a16:creationId xmlns:a16="http://schemas.microsoft.com/office/drawing/2014/main" id="{6F458155-0078-A39E-1C9F-2C3B3CDB0D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8C5AB0F-505D-374B-8F85-F0D5BCA45E75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19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A71FD007-8A11-02B4-4B41-E3D5A4B85CC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97454A4F-C757-E267-BAF3-48B4FBEA88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>
            <a:extLst>
              <a:ext uri="{FF2B5EF4-FFF2-40B4-BE49-F238E27FC236}">
                <a16:creationId xmlns:a16="http://schemas.microsoft.com/office/drawing/2014/main" id="{1653161D-3596-615A-6A73-038B1B8C36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E8FE99D-6CA7-A446-869F-B8CF32B4FEE0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C5A7F176-049A-5992-1A97-844A189C937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EA8486F2-F852-EC45-4275-3391462778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>
            <a:extLst>
              <a:ext uri="{FF2B5EF4-FFF2-40B4-BE49-F238E27FC236}">
                <a16:creationId xmlns:a16="http://schemas.microsoft.com/office/drawing/2014/main" id="{ED7B8A0E-177B-FE0D-2000-30652258A6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00996A2-973A-A046-9775-B7B13A95D56A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BDBC0ED6-7CA2-AA16-62ED-287A8FBEA66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506048DE-871E-493A-B63F-A3F1A4FA4F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>
            <a:extLst>
              <a:ext uri="{FF2B5EF4-FFF2-40B4-BE49-F238E27FC236}">
                <a16:creationId xmlns:a16="http://schemas.microsoft.com/office/drawing/2014/main" id="{0B59EF1D-77FE-7080-0D42-F910ECD4E2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8C868E0-C6C8-624C-9A13-5DFE6F1D70E8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85191899-93F0-8C05-9928-045E0F5ED86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3AD87345-B8C3-EC19-4D7E-0F46BF20E7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827D3AD1-CCE0-5960-1E30-28DD5F799D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E989D4C-9406-964D-8FFE-4B003C35BBFE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23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A89BCF5D-F0AB-E7A6-8847-6870B0F7B23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B72C383E-EE15-C011-6E49-95FB018FE4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>
            <a:extLst>
              <a:ext uri="{FF2B5EF4-FFF2-40B4-BE49-F238E27FC236}">
                <a16:creationId xmlns:a16="http://schemas.microsoft.com/office/drawing/2014/main" id="{E85D5789-2960-5680-468C-D4AA6387DB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2F7BC94-58FD-3343-B809-7C5128B1E38D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24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F52F1BFC-F2A7-874A-776A-FE49DAC2F44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F765666F-395B-D816-0BEB-EDB0032CED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10A187CC-D723-7C34-0016-F050F4EC78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0B0862A-68FA-744F-8F4B-EC7306D9D8D0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25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7EBCC033-5E87-1CB0-4D50-F5EEDC9974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D4A9C374-4278-4284-2D08-54AE7041E3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>
            <a:extLst>
              <a:ext uri="{FF2B5EF4-FFF2-40B4-BE49-F238E27FC236}">
                <a16:creationId xmlns:a16="http://schemas.microsoft.com/office/drawing/2014/main" id="{FBDBD98A-1C12-9BE7-8189-D7615B5ACF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504DFA0-3627-2D44-B382-8A5173EFF69A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26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10F32EEC-1D9C-E843-5F6E-61577A454DF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D09D3321-329B-AA9F-0BF6-2D2DF2BF34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771614CB-63A1-DF80-FC99-CF73789AFC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670B48A8-9B05-A50A-7454-77072FCDD8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57B57AFF-DD2C-7491-3BE1-DD030C1B6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52D162E-6876-7B40-883E-88677B504A09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C17BF5F7-5133-4A1F-DC66-882FB65C6B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6A24AB2-BA7D-EC42-AF2D-DE9372422AEE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27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178C3A10-EBA8-480D-3277-9309A0640CD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D4002C28-A6A3-7849-65AF-AE6A8A2A45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>
            <a:extLst>
              <a:ext uri="{FF2B5EF4-FFF2-40B4-BE49-F238E27FC236}">
                <a16:creationId xmlns:a16="http://schemas.microsoft.com/office/drawing/2014/main" id="{ED9C75DA-181D-6395-3130-0F4D6DEB5F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95AFDC3-6A70-2B43-809D-B1DDD8260324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28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ADC511EC-769F-B4F2-DF04-37D04EDAF67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293262F1-B98C-7F95-4F01-9EB5C4110F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>
            <a:extLst>
              <a:ext uri="{FF2B5EF4-FFF2-40B4-BE49-F238E27FC236}">
                <a16:creationId xmlns:a16="http://schemas.microsoft.com/office/drawing/2014/main" id="{0DA42C3C-F1DB-557F-482E-0F7DEA5911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81CE733-FF5B-8D43-B86B-E267A8488D70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29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16D91687-3B1F-E004-17FD-D3923DAB6C4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74E4CFBA-2F65-9A27-8A6F-775D82319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>
            <a:extLst>
              <a:ext uri="{FF2B5EF4-FFF2-40B4-BE49-F238E27FC236}">
                <a16:creationId xmlns:a16="http://schemas.microsoft.com/office/drawing/2014/main" id="{9F628275-7F20-2EA2-DBF3-3BED9FED46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0DF9187-097A-A144-AFAA-ADC295E456CC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30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E3DF0083-60CC-1908-FE4A-C56A4EC58E4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75977110-3CA3-FF86-6C35-C1060E4BF5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>
            <a:extLst>
              <a:ext uri="{FF2B5EF4-FFF2-40B4-BE49-F238E27FC236}">
                <a16:creationId xmlns:a16="http://schemas.microsoft.com/office/drawing/2014/main" id="{EFDEE48A-7A71-3D55-63C8-05E2261D06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0BDAE1D-3E8A-0C42-81F0-18A3E0D64ED2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31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98BACC9D-125E-343E-57E6-D506000801C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9F610B3A-C218-3163-EFA3-0137EE721C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>
            <a:extLst>
              <a:ext uri="{FF2B5EF4-FFF2-40B4-BE49-F238E27FC236}">
                <a16:creationId xmlns:a16="http://schemas.microsoft.com/office/drawing/2014/main" id="{932497AB-859C-BF58-A193-68FD100B41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512D4EE-E0C5-DC4F-BB3E-7E4979E7CA02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32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5EDA15AE-50DC-738B-2BFB-4EDBCE74023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671E43F2-AE6C-30B2-80A2-67807833F5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>
            <a:extLst>
              <a:ext uri="{FF2B5EF4-FFF2-40B4-BE49-F238E27FC236}">
                <a16:creationId xmlns:a16="http://schemas.microsoft.com/office/drawing/2014/main" id="{9202985F-4BA8-ACEB-DE9A-A27F00BFD1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840B9B4-B670-CE46-8A4A-912A67371D9B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33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64F929B6-EEE1-308A-8AED-E2839A30086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3EFA5E0F-D3C2-1C19-CC80-C26E2D5D94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>
            <a:extLst>
              <a:ext uri="{FF2B5EF4-FFF2-40B4-BE49-F238E27FC236}">
                <a16:creationId xmlns:a16="http://schemas.microsoft.com/office/drawing/2014/main" id="{45E49CA5-F85D-475B-44B7-189E30C20C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01F3063-A595-5C41-95AA-A1E7A335E1A6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34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15766D67-7270-3435-CE6D-1E147B26D27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09CCCEA9-8E99-5E6D-9092-E55B04375D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>
            <a:extLst>
              <a:ext uri="{FF2B5EF4-FFF2-40B4-BE49-F238E27FC236}">
                <a16:creationId xmlns:a16="http://schemas.microsoft.com/office/drawing/2014/main" id="{7AB76C5F-DB65-3980-06B9-5486798A70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0C37FC9-A4B2-A54C-819D-76DF806B3F9F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35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78850" name="Rectangle 2">
            <a:extLst>
              <a:ext uri="{FF2B5EF4-FFF2-40B4-BE49-F238E27FC236}">
                <a16:creationId xmlns:a16="http://schemas.microsoft.com/office/drawing/2014/main" id="{C2183F31-1A6E-D75C-3513-3B752FEEEF0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10D2A4FD-3890-DCFF-A820-A9DE37B545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>
            <a:extLst>
              <a:ext uri="{FF2B5EF4-FFF2-40B4-BE49-F238E27FC236}">
                <a16:creationId xmlns:a16="http://schemas.microsoft.com/office/drawing/2014/main" id="{8794AAFE-2B3F-7CA3-93A3-C9F789A526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629847C-4C86-9948-A2DF-E9EC55C0F3BE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37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04F402C5-4447-4BF7-3A83-4C258E078AA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A95F7194-579E-D59D-BA33-B04D5F88D6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C10B7ECE-CDCF-B1E9-DADA-35C35D0578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0AB1A9F4-44E6-7A01-183C-096EB61411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3C605CAD-24CD-4C29-0BED-1091111B7A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096D42E-C393-C449-A57A-3AD7DD935DC2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144DDD1A-05DA-10F5-E7B2-F11724F663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68674F0B-4ED4-88DA-1EA6-3F358E415C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055B063F-98C6-1CE3-951D-DF150DEE16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76AEA99-10B9-2645-8B26-1CA88D52FBD6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6B600048-4F89-0981-823C-1ED942435C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7854AB15-EA2A-4FE5-D005-E3352592B1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7F1F4D37-F8F4-F595-043E-E75A3A22CC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450BCF8-C545-694D-A4C9-952B6DFC085D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FA6A3AC1-22E6-B245-A097-E23BB9066F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4151C91D-6E8C-1902-D22D-15711EBFA9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5D298BBF-C325-C8D0-C3E8-C36EDCAB8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84B2455-7437-B441-9D8C-F9928633523A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D250888D-863B-D925-9F2A-D8EB5B40237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Notes Placeholder 2">
            <a:extLst>
              <a:ext uri="{FF2B5EF4-FFF2-40B4-BE49-F238E27FC236}">
                <a16:creationId xmlns:a16="http://schemas.microsoft.com/office/drawing/2014/main" id="{FA5A2D50-34D9-B7C7-6CFB-8CAF760B58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7E2F7666-1362-8CCB-B35A-3E8614CAD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2EC958E-DD8C-694E-BEED-A0FDD9575939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FAE52B05-B25D-A62A-E182-B856E4359C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04342DEE-4EE0-37FB-09A4-09AD73C2FA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E61A1619-6D64-50D3-7978-F7CE95EA8D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9EDBAB0-C278-C840-ADE2-18406D23290D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4A25FE0B-AE7A-DFC3-CDC9-32CD5239F0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530A6510-4AAD-8A2F-C4DB-83E5107F22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C574F469-C3AC-3573-DA99-044AC7A59D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A5B12DE-A9D2-EC41-93B3-FED0CFEE0FAD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/>
              <a:t>Click to edit Master subtitle style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8E7DA6-31F8-7E2D-3590-9868CC0D5A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B2F72F-DA5B-25FB-69C6-F819FCB67D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5AB1992-B1C3-17AA-0A16-85BE54B804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3C114-E307-0746-8077-C6F7B8CD26A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9499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1F0532-BA6C-DA0F-77EB-E12EF900EA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080E4A-95F7-B11B-56CC-24DDA49604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3927EA-953F-CB9A-C398-DB4B0D3B70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466DE-903C-5146-966C-100006E9AE5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0411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1BB3EC-75A0-688B-EA26-F054E44058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092727-C9FA-A42B-7FC9-E4D66024C3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A18A48-D3C6-32E8-F06F-0F9351F12E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B7CB3-790F-874B-AEE9-E0A3D17439D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1796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7ED507-D24C-99E9-454A-0F6280B594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2C3476-E3A7-2CAD-E167-5DB0502C00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31EE86-2417-2A50-29EC-A4CF09B3EF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C6339-091D-564A-9232-16DDCF99B2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04277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B3B55C8-2A53-B56B-1752-F7F034D256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5E759B6-553F-9DE0-93F9-37B9BFF062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0F996C-9B9C-2932-8335-67073DE62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E1D89-4F4B-154A-93FD-5C16FFAC358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9531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1DDAF7-BE9F-B884-6416-7B45E8A998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6A4D61-0751-98DE-401B-335C4C6D2A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053F8A-347D-ADC0-BEA6-8E419F7F90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4C80D-CAF5-C94E-9A37-BBD18E18CC1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6523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5D8DBD6-EE14-62FA-A4CD-C1EDAF5A58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F1EDA37-0E6E-DF26-30C6-9B4FEA8ADD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F19A0CD-F02D-8FAD-A876-9C59970363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8CB3B-5A7B-D946-8811-6018091DCDE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3404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C6652C6-1640-4AA3-77DF-46AB802F1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8AFF646-487A-AD66-AD6C-15634B2ACD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7528D22-731F-861D-61EE-A6F6A59EC4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4D928-8678-BC41-A016-EB64F8A2FB5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7223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62FB417-A8DE-E1AE-64E0-62A01A8B1A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4FED2EA-3DDA-8C01-DEC9-ABC75C36D7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85AD559-DB95-6A97-BEBF-F02346C7EE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A53AB-01BE-1A46-92C4-DAED56287E7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1483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701D4-2790-73A1-D3BC-D6BF8025C2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C60094-EA5F-327A-C48B-1108CE35B2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EEEB29-DBEE-25DD-AEDB-C44468C9F0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03F91-AAAE-5048-87A1-B42067335B3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15514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94880E-1143-C5AB-D1C2-D3E1ACE19E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F7E1C3-FAF2-FAA1-29E6-2BB2146A15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482D3C-20F0-41E9-D1FA-76FAEBA60D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C83B9-FFD6-2347-873E-2E410F14E40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8214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8A24E90-4AFA-4C7C-3BF6-D84295B8E2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D7E30E7-18AD-FAD8-3619-A61EF5673D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5270798-4BF6-BE8C-7950-DBC590A2238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C08DCE5-BC5D-5641-BCD0-2299D2FE18E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3D563A5-75A4-0FE5-49F9-DFC86F75EA2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66D44CA7-4F87-5C44-9FC8-F7093527FE0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1A06CA5A-7654-75A9-1EF5-00B766BF9D4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188913"/>
            <a:ext cx="8991600" cy="1411287"/>
          </a:xfrm>
        </p:spPr>
        <p:txBody>
          <a:bodyPr/>
          <a:lstStyle/>
          <a:p>
            <a:pPr algn="l" eaLnBrk="1" hangingPunct="1"/>
            <a:r>
              <a:rPr lang="en-US" altLang="en-US" sz="40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Constructive feedback to the exhibitors </a:t>
            </a:r>
            <a:endParaRPr lang="en-GB" altLang="en-US" sz="2000" u="sng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A6DD1B2F-77C9-E5BA-3E00-AA3033EF0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12913"/>
            <a:ext cx="9144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8000"/>
                </a:solidFill>
                <a:latin typeface="Times New Roman" panose="02020603050405020304" pitchFamily="18" charset="0"/>
              </a:rPr>
              <a:t>This is one of the most important jobs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8000"/>
                </a:solidFill>
                <a:latin typeface="Times New Roman" panose="02020603050405020304" pitchFamily="18" charset="0"/>
              </a:rPr>
              <a:t>of the jury at any FIP show</a:t>
            </a:r>
            <a:endParaRPr lang="en-GB" altLang="en-US" sz="2400" u="sng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A798A954-3E62-858F-CEBF-436A0E29F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371600"/>
            <a:ext cx="89916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chemeClr val="tx2"/>
                </a:solidFill>
                <a:latin typeface="Times New Roman" panose="02020603050405020304" pitchFamily="18" charset="0"/>
              </a:rPr>
              <a:t>by the FIP Postal History Comission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chemeClr val="tx2"/>
                </a:solidFill>
                <a:latin typeface="Times New Roman" panose="02020603050405020304" pitchFamily="18" charset="0"/>
              </a:rPr>
              <a:t>presented by Henrik Mouritsen </a:t>
            </a:r>
            <a:endParaRPr lang="en-GB" altLang="en-US" sz="1600" u="sng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5364" name="Picture 8" descr="chosen_one__critique_and_criticism_by_sweetochii-d581568.png">
            <a:extLst>
              <a:ext uri="{FF2B5EF4-FFF2-40B4-BE49-F238E27FC236}">
                <a16:creationId xmlns:a16="http://schemas.microsoft.com/office/drawing/2014/main" id="{73469935-6158-EC23-E16D-E8F29DB67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00400"/>
            <a:ext cx="6172200" cy="352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4FE25D1F-BE79-198F-CC97-5DBC1B2BA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524000"/>
            <a:ext cx="7620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000">
                <a:solidFill>
                  <a:schemeClr val="tx2"/>
                </a:solidFill>
                <a:latin typeface="Times New Roman" panose="02020603050405020304" pitchFamily="18" charset="0"/>
              </a:rPr>
              <a:t>The </a:t>
            </a:r>
            <a:r>
              <a:rPr lang="en-GB" altLang="en-US" sz="4000" b="1">
                <a:solidFill>
                  <a:schemeClr val="tx2"/>
                </a:solidFill>
                <a:latin typeface="Times New Roman" panose="02020603050405020304" pitchFamily="18" charset="0"/>
              </a:rPr>
              <a:t>way</a:t>
            </a:r>
            <a:r>
              <a:rPr lang="en-GB" altLang="en-US" sz="4000">
                <a:solidFill>
                  <a:schemeClr val="tx2"/>
                </a:solidFill>
                <a:latin typeface="Times New Roman" panose="02020603050405020304" pitchFamily="18" charset="0"/>
              </a:rPr>
              <a:t> that feedback is given is essential for its success or failure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40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4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0EA402EC-72B6-921F-CE24-7B189A5F36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beginning of the conversation</a:t>
            </a:r>
            <a:b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is essential!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9AB596CA-1964-5C57-2D0B-D61F3CC2BA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874838"/>
            <a:ext cx="8839200" cy="4983162"/>
          </a:xfrm>
        </p:spPr>
        <p:txBody>
          <a:bodyPr/>
          <a:lstStyle/>
          <a:p>
            <a:pPr eaLnBrk="1" hangingPunct="1"/>
            <a:r>
              <a:rPr lang="da-DK" altLang="en-US">
                <a:ea typeface="ＭＳ Ｐゴシック" panose="020B0600070205080204" pitchFamily="34" charset="-128"/>
              </a:rPr>
              <a:t>We can easily destroy the entire interaction by a confrontational and personal first statement:</a:t>
            </a:r>
          </a:p>
          <a:p>
            <a:pPr eaLnBrk="1" hangingPunct="1">
              <a:buFontTx/>
              <a:buNone/>
            </a:pPr>
            <a:endParaRPr lang="da-DK" altLang="en-US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da-DK" altLang="en-US" sz="3200">
                <a:ea typeface="ＭＳ Ｐゴシック" panose="020B0600070205080204" pitchFamily="34" charset="-128"/>
              </a:rPr>
              <a:t> ”You are not allowed to</a:t>
            </a:r>
            <a:r>
              <a:rPr lang="mr-IN" altLang="en-US" sz="3200">
                <a:ea typeface="ＭＳ Ｐゴシック" panose="020B0600070205080204" pitchFamily="34" charset="-128"/>
              </a:rPr>
              <a:t>…</a:t>
            </a:r>
            <a:r>
              <a:rPr lang="da-DK" altLang="en-US" sz="3200">
                <a:ea typeface="ＭＳ Ｐゴシック" panose="020B0600070205080204" pitchFamily="34" charset="-128"/>
              </a:rPr>
              <a:t>”</a:t>
            </a:r>
          </a:p>
          <a:p>
            <a:pPr lvl="1" eaLnBrk="1" hangingPunct="1"/>
            <a:r>
              <a:rPr lang="da-DK" altLang="en-US" sz="3200">
                <a:ea typeface="ＭＳ Ｐゴシック" panose="020B0600070205080204" pitchFamily="34" charset="-128"/>
              </a:rPr>
              <a:t> ”You have to change ...”</a:t>
            </a:r>
          </a:p>
          <a:p>
            <a:pPr lvl="1" eaLnBrk="1" hangingPunct="1"/>
            <a:r>
              <a:rPr lang="da-DK" altLang="en-US" sz="3200">
                <a:ea typeface="ＭＳ Ｐゴシック" panose="020B0600070205080204" pitchFamily="34" charset="-128"/>
              </a:rPr>
              <a:t> ”You are missing ...”</a:t>
            </a:r>
          </a:p>
          <a:p>
            <a:pPr lvl="1" eaLnBrk="1" hangingPunct="1"/>
            <a:r>
              <a:rPr lang="da-DK" altLang="en-US" sz="3200">
                <a:ea typeface="ＭＳ Ｐゴシック" panose="020B0600070205080204" pitchFamily="34" charset="-128"/>
              </a:rPr>
              <a:t> ”The reasons you did’t get more points are …”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A99B45-F418-847F-3095-68F6C4B7E5CB}"/>
              </a:ext>
            </a:extLst>
          </p:cNvPr>
          <p:cNvSpPr/>
          <p:nvPr/>
        </p:nvSpPr>
        <p:spPr>
          <a:xfrm>
            <a:off x="0" y="1676400"/>
            <a:ext cx="9144000" cy="1371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2DED0D-088D-C993-72A6-30E9C3DC1F6F}"/>
              </a:ext>
            </a:extLst>
          </p:cNvPr>
          <p:cNvSpPr/>
          <p:nvPr/>
        </p:nvSpPr>
        <p:spPr>
          <a:xfrm>
            <a:off x="304800" y="3505200"/>
            <a:ext cx="8610600" cy="2895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feedback-sandwich.jpg">
            <a:extLst>
              <a:ext uri="{FF2B5EF4-FFF2-40B4-BE49-F238E27FC236}">
                <a16:creationId xmlns:a16="http://schemas.microsoft.com/office/drawing/2014/main" id="{DB932CA4-0B29-2FEF-6D02-473D9FAA4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375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Rectangle 2">
            <a:extLst>
              <a:ext uri="{FF2B5EF4-FFF2-40B4-BE49-F238E27FC236}">
                <a16:creationId xmlns:a16="http://schemas.microsoft.com/office/drawing/2014/main" id="{93F8761E-4F20-B446-44D9-EDE0823422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828800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constructive feedback sandwich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feedback-sandwich.jpg">
            <a:extLst>
              <a:ext uri="{FF2B5EF4-FFF2-40B4-BE49-F238E27FC236}">
                <a16:creationId xmlns:a16="http://schemas.microsoft.com/office/drawing/2014/main" id="{65EF0DA8-8CCD-41F9-CEBD-2C2366F3E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375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2" name="Rectangle 2">
            <a:extLst>
              <a:ext uri="{FF2B5EF4-FFF2-40B4-BE49-F238E27FC236}">
                <a16:creationId xmlns:a16="http://schemas.microsoft.com/office/drawing/2014/main" id="{A1BBCF7B-4049-CCA8-1FC6-EA08C8BAE6F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828800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constructive feedback sandwich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5B8008-9E3D-79D8-E761-3D73B5F37B87}"/>
              </a:ext>
            </a:extLst>
          </p:cNvPr>
          <p:cNvSpPr/>
          <p:nvPr/>
        </p:nvSpPr>
        <p:spPr>
          <a:xfrm>
            <a:off x="4419600" y="1676400"/>
            <a:ext cx="4648200" cy="464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5197950-1635-36CC-1EBD-E30B84F28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905000"/>
            <a:ext cx="46482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 sz="2400">
                <a:latin typeface="Times New Roman" panose="02020603050405020304" pitchFamily="18" charset="0"/>
              </a:rPr>
              <a:t>Congratulate and mention positive aspects of the exhibit.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 sz="2400">
                <a:latin typeface="Times New Roman" panose="02020603050405020304" pitchFamily="18" charset="0"/>
              </a:rPr>
              <a:t>Discuss where the exhibit can be improved and suggest solutions to the challenges.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 sz="2400">
                <a:latin typeface="Times New Roman" panose="02020603050405020304" pitchFamily="18" charset="0"/>
              </a:rPr>
              <a:t>Encourage the exhibitor by reminding him/her of the positives and that we are looking forward to seeing the exhibit again.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6D86A2FA-0A02-0092-702B-03E1C04F4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600200"/>
            <a:ext cx="7620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When giving feedback, there will always be several positive aspects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for us to comment upon.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7B5845-19EE-9737-29B2-3A8806350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6300" y="4383088"/>
            <a:ext cx="4851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It is our job to find them!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F85F85-CCFF-DB96-9CCD-909C1BD99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GB" sz="44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 language of conflicts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5D7F39-BBF7-5577-DB8A-C36C4A65A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403383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defRPr/>
            </a:pPr>
            <a:r>
              <a:rPr lang="en-GB" sz="2000" b="1" kern="0" dirty="0">
                <a:latin typeface="+mn-lt"/>
                <a:ea typeface="+mn-ea"/>
              </a:rPr>
              <a:t>Escalating language</a:t>
            </a:r>
          </a:p>
          <a:p>
            <a:pPr marL="342900" indent="-342900" eaLnBrk="1" hangingPunct="1">
              <a:spcBef>
                <a:spcPct val="20000"/>
              </a:spcBef>
              <a:defRPr/>
            </a:pPr>
            <a:endParaRPr lang="en-GB" sz="2000" b="1" kern="0" dirty="0">
              <a:latin typeface="+mn-lt"/>
              <a:ea typeface="+mn-ea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</a:rPr>
              <a:t>You-sentences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</a:rPr>
              <a:t>Go for the person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</a:rPr>
              <a:t>Interrupt the speaker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</a:rPr>
              <a:t>Disinterest (gives the other person the feeling you are not listening to what is being said)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</a:rPr>
              <a:t>Diffuse statements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</a:rPr>
              <a:t>Focusing on the past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</a:rPr>
              <a:t>Focusing on mistakes</a:t>
            </a:r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F14405A8-8BE6-B6F8-CBA1-5759F1C8F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963" y="1600200"/>
            <a:ext cx="4033837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000" b="1"/>
              <a:t>Deescalating language</a:t>
            </a:r>
          </a:p>
          <a:p>
            <a:pPr eaLnBrk="1" hangingPunct="1">
              <a:buFontTx/>
              <a:buNone/>
            </a:pPr>
            <a:endParaRPr lang="en-GB" altLang="en-US" sz="2000" b="1"/>
          </a:p>
          <a:p>
            <a:pPr eaLnBrk="1" hangingPunct="1"/>
            <a:r>
              <a:rPr lang="en-GB" altLang="en-US" sz="2000"/>
              <a:t>I-sentences</a:t>
            </a:r>
          </a:p>
          <a:p>
            <a:pPr eaLnBrk="1" hangingPunct="1"/>
            <a:r>
              <a:rPr lang="en-GB" altLang="en-US" sz="2000"/>
              <a:t>Concentrate on the issue</a:t>
            </a:r>
          </a:p>
          <a:p>
            <a:pPr eaLnBrk="1" hangingPunct="1"/>
            <a:r>
              <a:rPr lang="en-GB" altLang="en-US" sz="2000"/>
              <a:t>Do not interrupt the speaker</a:t>
            </a:r>
          </a:p>
          <a:p>
            <a:pPr eaLnBrk="1" hangingPunct="1"/>
            <a:r>
              <a:rPr lang="en-GB" altLang="en-US" sz="2000"/>
              <a:t>Interest (gives the other person the feeling you are listening to what is being said)</a:t>
            </a:r>
          </a:p>
          <a:p>
            <a:pPr eaLnBrk="1" hangingPunct="1"/>
            <a:r>
              <a:rPr lang="en-GB" altLang="en-US" sz="2000"/>
              <a:t>Concrete statements</a:t>
            </a:r>
          </a:p>
          <a:p>
            <a:pPr eaLnBrk="1" hangingPunct="1"/>
            <a:r>
              <a:rPr lang="en-GB" altLang="en-US" sz="2000"/>
              <a:t>Focussing on the present and the future</a:t>
            </a:r>
          </a:p>
          <a:p>
            <a:pPr eaLnBrk="1" hangingPunct="1"/>
            <a:r>
              <a:rPr lang="en-GB" altLang="en-US" sz="2000"/>
              <a:t>Focussing on problems and potential solutions</a:t>
            </a:r>
          </a:p>
          <a:p>
            <a:pPr eaLnBrk="1" hangingPunct="1"/>
            <a:r>
              <a:rPr lang="en-GB" altLang="en-US" sz="2000"/>
              <a:t>Ask “open” questions</a:t>
            </a:r>
          </a:p>
        </p:txBody>
      </p:sp>
      <p:pic>
        <p:nvPicPr>
          <p:cNvPr id="38916" name="Picture 5" descr="PE01769_">
            <a:extLst>
              <a:ext uri="{FF2B5EF4-FFF2-40B4-BE49-F238E27FC236}">
                <a16:creationId xmlns:a16="http://schemas.microsoft.com/office/drawing/2014/main" id="{74032790-774C-845D-FA01-146B1231E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731963"/>
            <a:ext cx="1512888" cy="13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Box 6">
            <a:extLst>
              <a:ext uri="{FF2B5EF4-FFF2-40B4-BE49-F238E27FC236}">
                <a16:creationId xmlns:a16="http://schemas.microsoft.com/office/drawing/2014/main" id="{734D686B-3AAA-FA87-1D71-FEE029E1F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77000"/>
            <a:ext cx="3733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After slide made by Lars Engelbrecht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9F6611-C284-58C3-9E63-D27998B43E08}"/>
              </a:ext>
            </a:extLst>
          </p:cNvPr>
          <p:cNvSpPr/>
          <p:nvPr/>
        </p:nvSpPr>
        <p:spPr>
          <a:xfrm>
            <a:off x="4648200" y="1447800"/>
            <a:ext cx="4267200" cy="5105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40961607-1741-AE38-6A2E-D9498F96CAB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1: Recognize the positive</a:t>
            </a:r>
          </a:p>
        </p:txBody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E047CCB6-6D93-CFDA-2077-FBE67A2EFFF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1295400"/>
            <a:ext cx="8458200" cy="5332413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	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Always start out by congratulating the exhibitors with the result and/or thank them for showing the exhibit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   (no matter how many points they got)!</a:t>
            </a:r>
          </a:p>
          <a:p>
            <a:pPr marL="342900" indent="-342900" algn="l"/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Why?</a:t>
            </a: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You get the exhibitor’s positive attention and makes it more difficult for the exhibitor to start out the conversation in a negative tone.</a:t>
            </a: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You build up self-confidence in the exhibitors and make them more ready to receive constructive critique.</a:t>
            </a: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positive feedback will make the exhibitors feel appreciated and will motivate the exhibitors to continue exhibiting.</a:t>
            </a:r>
          </a:p>
          <a:p>
            <a:pPr marL="342900" indent="-342900" algn="l">
              <a:buFontTx/>
              <a:buChar char="•"/>
            </a:pPr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1FB008-A93D-00D5-D742-762BA77D8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altLang="en-US" sz="4000">
                <a:latin typeface="Times New Roman" charset="0"/>
              </a:rPr>
              <a:t>A possible structure of the dialogue with the exhibitor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91108F8-5D02-3CE6-151C-8318E1F8C5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458200" cy="4876800"/>
          </a:xfrm>
        </p:spPr>
        <p:txBody>
          <a:bodyPr/>
          <a:lstStyle/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Welcome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Information about score sheet (if necessary)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What are the best aspects of the exhibit (search in the criteria where the exhibit received many points)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 which areas can the exhibitor improve the most (the criteria where the exhibit received few points)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Encouragement to show the exhibit again 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Farewell 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FA0C2799-3458-9511-8BB5-4BC805040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524000"/>
            <a:ext cx="7620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After having given the first positive feedback, find out whether the exhibitor WANTS feedback!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36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What are his/her ambitions?</a:t>
            </a:r>
            <a:endParaRPr lang="en-GB" altLang="en-US" sz="4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E47CD4B4-6FE1-1BB9-5771-E3FCDCBC2EF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89C453E0-BF96-D6E0-3287-C31EB6D31E2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2057400"/>
            <a:ext cx="8610600" cy="4570413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Good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Focus on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important aspects 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that can be improved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without buying additional material 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(and their consequences for the given scores).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1ADEDF81-6E4C-EEA3-0296-3449EF7665B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424863" cy="1052513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Why is good feedback important?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E0D62F4-1116-9C7A-9921-5D2B323A8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" y="1143000"/>
            <a:ext cx="841375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 sz="2800">
                <a:latin typeface="Times New Roman" panose="02020603050405020304" pitchFamily="18" charset="0"/>
              </a:rPr>
              <a:t>The feedback we give will – in many cases – have a strong influence on whether an exhibitor comes home from an exhibition …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 sz="2800">
                <a:latin typeface="Times New Roman" panose="02020603050405020304" pitchFamily="18" charset="0"/>
              </a:rPr>
              <a:t>… with a feeling that he/she might as well sell his exhibit … </a:t>
            </a:r>
            <a:r>
              <a:rPr lang="en-GB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=&gt; No customer at the next exhibition!</a:t>
            </a:r>
            <a:endParaRPr lang="en-GB" altLang="en-US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 sz="2800">
                <a:latin typeface="Times New Roman" panose="02020603050405020304" pitchFamily="18" charset="0"/>
              </a:rPr>
              <a:t>… or …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 sz="2800">
                <a:latin typeface="Times New Roman" panose="02020603050405020304" pitchFamily="18" charset="0"/>
              </a:rPr>
              <a:t>… with inspiration to improve his/her exhibit and an eagerness to show the results at a later exhibition. </a:t>
            </a:r>
            <a:r>
              <a:rPr lang="en-GB" altLang="en-US" sz="2400">
                <a:solidFill>
                  <a:srgbClr val="008000"/>
                </a:solidFill>
                <a:latin typeface="Times New Roman" panose="02020603050405020304" pitchFamily="18" charset="0"/>
              </a:rPr>
              <a:t>=&gt; Customer at the next exhibition!</a:t>
            </a:r>
          </a:p>
        </p:txBody>
      </p:sp>
      <p:sp>
        <p:nvSpPr>
          <p:cNvPr id="16387" name="TextBox 3">
            <a:extLst>
              <a:ext uri="{FF2B5EF4-FFF2-40B4-BE49-F238E27FC236}">
                <a16:creationId xmlns:a16="http://schemas.microsoft.com/office/drawing/2014/main" id="{42122B5C-44BD-B021-847E-86E4ECC2A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6553200"/>
            <a:ext cx="2895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After slide made by Lars Engelbrecht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1BFAEC86-C67F-2947-8E1B-6D4AE78E58C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545F4E88-F7CA-002A-27AC-BD16135CEBE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2057400"/>
            <a:ext cx="8534400" cy="4570413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Good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Focus on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important aspects 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that can be improved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without buying additional material 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(and their consequences for the given scores).</a:t>
            </a: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Knowledge and research (35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Are there factual mistakes? 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4B972A68-FFE4-06BA-4C15-A39AAD274F4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49154" name="Rectangle 3">
            <a:extLst>
              <a:ext uri="{FF2B5EF4-FFF2-40B4-BE49-F238E27FC236}">
                <a16:creationId xmlns:a16="http://schemas.microsoft.com/office/drawing/2014/main" id="{0EC34ACE-5196-EF6B-0F77-8422E87BFF3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2057400"/>
            <a:ext cx="8534400" cy="4570413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Good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Focus on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important aspects 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that can be improved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without buying additional material 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(and their consequences for the given scores).</a:t>
            </a: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Knowledge and research (35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Are there factual mistakes?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Do the texts provide all pertinent information (e.g.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 missing rates, missing print/plating information)?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218465A7-4840-4B14-DE69-CB209D05D6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id="{59135961-F85A-F9BA-29C8-0A87D24B768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2057400"/>
            <a:ext cx="8534400" cy="4570413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Good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Focus on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important aspects 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that can be improved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without buying additional material 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(and their consequences for the given scores).</a:t>
            </a: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Knowledge and research (35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Are there factual mistakes?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Do the texts provide all pertinent information (e.g.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 missing rates, missing print/plating information)?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Are there knowledge important to the area that are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 not shown by the chosen material?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D1B80E6D-E511-FB3C-A067-6A2BB023B79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53250" name="Rectangle 3">
            <a:extLst>
              <a:ext uri="{FF2B5EF4-FFF2-40B4-BE49-F238E27FC236}">
                <a16:creationId xmlns:a16="http://schemas.microsoft.com/office/drawing/2014/main" id="{DD32BDEF-408F-8038-CDC9-2F7725C12F1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2057400"/>
            <a:ext cx="8458200" cy="4570413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Good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Treatment (20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Is the structure easy to follow? (typical helpful advise is to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            include a point by point plan on the introductory page and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use corresponding headlines in the top right and left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corners of each page)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7C0C9E34-CF5B-00B5-2CF0-FE7CEED14FC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55298" name="Rectangle 3">
            <a:extLst>
              <a:ext uri="{FF2B5EF4-FFF2-40B4-BE49-F238E27FC236}">
                <a16:creationId xmlns:a16="http://schemas.microsoft.com/office/drawing/2014/main" id="{DB3F021F-9213-64F0-6030-A60F726690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2057400"/>
            <a:ext cx="8458200" cy="4570413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Good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Treatment (20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Is the structure easy to follow? (typical helpful advise is to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            include a point by point plan on the introductory page and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use corresponding headlines in the top right and left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corners of each page)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Does the title match the content of the exhibit? 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2DE8D884-A767-E943-4AF8-C6AD6867369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F373D276-DA48-1036-5785-3E0A31FDBB3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2057400"/>
            <a:ext cx="8458200" cy="4570413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Good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Treatment (20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Is the structure easy to follow? (typical helpful advise is to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            include a point by point plan on the introductory page and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use corresponding headlines in the top right and left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corners of each page)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Does the title match the content of the exhibit?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Does the exhibitor open doors he/she does not close?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:a16="http://schemas.microsoft.com/office/drawing/2014/main" id="{75BFE6F5-282A-47DB-9A08-334114590CF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59394" name="Rectangle 3">
            <a:extLst>
              <a:ext uri="{FF2B5EF4-FFF2-40B4-BE49-F238E27FC236}">
                <a16:creationId xmlns:a16="http://schemas.microsoft.com/office/drawing/2014/main" id="{DC8C44FD-2030-484B-100A-F0CF4022C87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2057400"/>
            <a:ext cx="8458200" cy="4570413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Good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Treatment (20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Is the structure easy to follow? (typical helpful advise is to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            include a point by point plan on the introductory page and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use corresponding headlines in the top right and left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corners of each page)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Does the title match the content of the exhibit?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Does the exhibitor open doors he/she does not close?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Is the content balanced considering the subject?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>
            <a:extLst>
              <a:ext uri="{FF2B5EF4-FFF2-40B4-BE49-F238E27FC236}">
                <a16:creationId xmlns:a16="http://schemas.microsoft.com/office/drawing/2014/main" id="{EF9F6908-92DC-014F-4C5F-1A7E6566A00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61442" name="Rectangle 3">
            <a:extLst>
              <a:ext uri="{FF2B5EF4-FFF2-40B4-BE49-F238E27FC236}">
                <a16:creationId xmlns:a16="http://schemas.microsoft.com/office/drawing/2014/main" id="{842E9B6E-5B04-F07C-96B8-C3105063953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1752600"/>
            <a:ext cx="8610600" cy="4953000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Good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Condition (10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Is the common material in top quality?</a:t>
            </a:r>
          </a:p>
          <a:p>
            <a:pPr marL="342900" indent="-342900" algn="l"/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>
            <a:extLst>
              <a:ext uri="{FF2B5EF4-FFF2-40B4-BE49-F238E27FC236}">
                <a16:creationId xmlns:a16="http://schemas.microsoft.com/office/drawing/2014/main" id="{9E6E0F59-9043-70EF-5F42-4462DC760A5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63490" name="Rectangle 3">
            <a:extLst>
              <a:ext uri="{FF2B5EF4-FFF2-40B4-BE49-F238E27FC236}">
                <a16:creationId xmlns:a16="http://schemas.microsoft.com/office/drawing/2014/main" id="{DB5C8A4B-DE90-99CA-171C-1ADDE872FF6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1752600"/>
            <a:ext cx="8610600" cy="4953000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Good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Condition (10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Is the common material in top quality?</a:t>
            </a:r>
          </a:p>
          <a:p>
            <a:pPr marL="342900" indent="-342900" algn="l"/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Rarity (20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Could a natural change in the title of the exhibit exclude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 parts of the subject, which are not well-covered?</a:t>
            </a:r>
          </a:p>
          <a:p>
            <a:pPr marL="342900" indent="-342900" algn="l"/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309A03C7-1994-0368-C925-7B0F39A0048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65538" name="Rectangle 3">
            <a:extLst>
              <a:ext uri="{FF2B5EF4-FFF2-40B4-BE49-F238E27FC236}">
                <a16:creationId xmlns:a16="http://schemas.microsoft.com/office/drawing/2014/main" id="{D145BCB7-95F9-5F5A-16BB-44B62433E80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1752600"/>
            <a:ext cx="8610600" cy="4953000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Good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Condition (10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Is the common material in top quality?</a:t>
            </a:r>
          </a:p>
          <a:p>
            <a:pPr marL="342900" indent="-342900" algn="l"/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Rarity (20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Could a natural change in the title of the exhibit exclude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 parts of the subject, which are not well-covered?</a:t>
            </a:r>
          </a:p>
          <a:p>
            <a:pPr marL="342900" indent="-342900" algn="l"/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Presentation (5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Are there easy fixes to significantly improve presentation?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40A113EC-ED2B-D89F-064D-87AEDED4C98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381000"/>
            <a:ext cx="8424863" cy="1052513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Why do we give feedback to exhibitors?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7F86E3CB-7A63-4F7E-296C-99790569F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981200"/>
            <a:ext cx="84137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>
                <a:latin typeface="Times New Roman" panose="02020603050405020304" pitchFamily="18" charset="0"/>
              </a:rPr>
              <a:t>To recognise the work the exhibitor has done.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>
                <a:latin typeface="Times New Roman" panose="02020603050405020304" pitchFamily="18" charset="0"/>
              </a:rPr>
              <a:t>To give the exhibitors helpful advice on how they can improve their exhibit.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>
                <a:latin typeface="Times New Roman" panose="02020603050405020304" pitchFamily="18" charset="0"/>
              </a:rPr>
              <a:t>To explain the number of points given.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>
                <a:latin typeface="Times New Roman" panose="02020603050405020304" pitchFamily="18" charset="0"/>
              </a:rPr>
              <a:t>To encourage the exhibitor to work on the exhibit and show it again at future exhibitions.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41103ED0-E9DB-FADA-E193-D9619950522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67586" name="Rectangle 3">
            <a:extLst>
              <a:ext uri="{FF2B5EF4-FFF2-40B4-BE49-F238E27FC236}">
                <a16:creationId xmlns:a16="http://schemas.microsoft.com/office/drawing/2014/main" id="{09FF17A0-1655-77A1-2B76-0FF1A65A899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1752600"/>
            <a:ext cx="8610600" cy="4953000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Bad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Presentation (5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“I found two spelling mistakes on page 34 and 56!”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“One cover was mounted skewed on page 46 and the cover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   on page 10 and 11 are not properly aligned”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37321BC6-4C1E-3AFC-FF75-A20F62508F3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69634" name="Rectangle 3">
            <a:extLst>
              <a:ext uri="{FF2B5EF4-FFF2-40B4-BE49-F238E27FC236}">
                <a16:creationId xmlns:a16="http://schemas.microsoft.com/office/drawing/2014/main" id="{21F17E1E-8F27-8267-1CCD-FDE31C5A3F6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1752600"/>
            <a:ext cx="8610600" cy="4953000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Bad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Presentation (5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“I found two spelling mistakes on page 34 and 56!”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“One cover was mounted skewed on page 46 and the cover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   on page 10 and 11 are not properly aligned”</a:t>
            </a:r>
          </a:p>
          <a:p>
            <a:pPr marL="342900" indent="-342900" algn="l"/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Rarity (20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“You have to buy X, Y, Z!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“You lack the unique proof and the 100,000 dollar cover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   sold at the last Köhler Auction”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1CDE7CEA-9C15-357E-00C7-1D80620AE00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71682" name="Rectangle 3">
            <a:extLst>
              <a:ext uri="{FF2B5EF4-FFF2-40B4-BE49-F238E27FC236}">
                <a16:creationId xmlns:a16="http://schemas.microsoft.com/office/drawing/2014/main" id="{281EEF82-D151-566D-2DB4-220BB1525F8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1752600"/>
            <a:ext cx="8229600" cy="4953000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Bad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Importance (10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“Your exhibit is not that important!”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677734D9-9B58-6918-C2C2-F400500AABC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73730" name="Rectangle 3">
            <a:extLst>
              <a:ext uri="{FF2B5EF4-FFF2-40B4-BE49-F238E27FC236}">
                <a16:creationId xmlns:a16="http://schemas.microsoft.com/office/drawing/2014/main" id="{E2A5D3AB-FDDD-35E3-440A-2C3F31252CE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1752600"/>
            <a:ext cx="8229600" cy="4953000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Bad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Importance (10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“Your exhibit is not that important!”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Bad feedback subject because this can – in most cases –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 not be changed!! </a:t>
            </a:r>
            <a:r>
              <a:rPr lang="en-US" altLang="en-US" sz="24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What is your solution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?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5657ECA0-4151-EB15-7823-8784720528F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2: Identify problems and their potential solutions</a:t>
            </a:r>
          </a:p>
        </p:txBody>
      </p:sp>
      <p:sp>
        <p:nvSpPr>
          <p:cNvPr id="75778" name="Rectangle 3">
            <a:extLst>
              <a:ext uri="{FF2B5EF4-FFF2-40B4-BE49-F238E27FC236}">
                <a16:creationId xmlns:a16="http://schemas.microsoft.com/office/drawing/2014/main" id="{4C0961C0-2BB3-D683-33B8-5B020710520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1752600"/>
            <a:ext cx="8229600" cy="4953000"/>
          </a:xfrm>
          <a:noFill/>
        </p:spPr>
        <p:txBody>
          <a:bodyPr lIns="90488" tIns="44450" rIns="90488" bIns="44450"/>
          <a:lstStyle/>
          <a:p>
            <a:pPr marL="342900" indent="-342900" algn="l"/>
            <a:r>
              <a:rPr lang="en-US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Bad constructive feedback subjects:</a:t>
            </a:r>
          </a:p>
          <a:p>
            <a:pPr marL="342900" indent="-342900" algn="l"/>
            <a:endParaRPr lang="en-US" altLang="en-US" sz="24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Importance (10 points):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“Your exhibit is not that important!”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- Bad feedback subject because this can – in most cases – </a:t>
            </a:r>
          </a:p>
          <a:p>
            <a:pPr marL="342900" indent="-342900" algn="l"/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	   not be changed   </a:t>
            </a:r>
            <a:r>
              <a:rPr lang="en-US" altLang="en-US" sz="24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What is your solution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?</a:t>
            </a:r>
          </a:p>
          <a:p>
            <a:pPr marL="342900" indent="-342900" algn="l"/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2900" indent="-342900" algn="l">
              <a:buFontTx/>
              <a:buChar char="•"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Any minor point not likely to substantially change </a:t>
            </a:r>
          </a:p>
          <a:p>
            <a:pPr marL="342900" indent="-342900" algn="l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	the score of the exhibit</a:t>
            </a:r>
          </a:p>
          <a:p>
            <a:pPr marL="342900" indent="-342900" algn="l"/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FF52136F-F342-7770-DC49-6257D1F9362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7400" y="0"/>
            <a:ext cx="77724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 3: End the conversation with encouragement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622BAC2-A477-E6EC-9739-C720761CD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667000"/>
            <a:ext cx="86423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 sz="2800">
                <a:latin typeface="Times New Roman" panose="02020603050405020304" pitchFamily="18" charset="0"/>
              </a:rPr>
              <a:t>Maybe reiterate the positive points.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 sz="2800">
                <a:latin typeface="Times New Roman" panose="02020603050405020304" pitchFamily="18" charset="0"/>
              </a:rPr>
              <a:t>Say: “Once again congratulation with the result!”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US" altLang="en-US" sz="2800">
                <a:latin typeface="Times New Roman" panose="02020603050405020304" pitchFamily="18" charset="0"/>
              </a:rPr>
              <a:t>“I am looking forward to seeing your exhibit soon, what about showing it at exhibition XYZ?</a:t>
            </a:r>
            <a:endParaRPr lang="en-GB" altLang="en-US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6BC3F2DF-B635-98F3-C0B9-1A928EF8F3D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428750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We might not be able to win them all</a:t>
            </a:r>
          </a:p>
        </p:txBody>
      </p:sp>
      <p:pic>
        <p:nvPicPr>
          <p:cNvPr id="79874" name="Picture 3" descr="Constructive-Criticism-cartoon.jpg">
            <a:extLst>
              <a:ext uri="{FF2B5EF4-FFF2-40B4-BE49-F238E27FC236}">
                <a16:creationId xmlns:a16="http://schemas.microsoft.com/office/drawing/2014/main" id="{1EBF08DC-1F9D-E7DB-D324-2EFD146D9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371600"/>
            <a:ext cx="41846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Rectangle 2">
            <a:extLst>
              <a:ext uri="{FF2B5EF4-FFF2-40B4-BE49-F238E27FC236}">
                <a16:creationId xmlns:a16="http://schemas.microsoft.com/office/drawing/2014/main" id="{A5FB0D54-7698-7CF7-BE8B-86F62D3CF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486400"/>
            <a:ext cx="914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But we </a:t>
            </a:r>
            <a:r>
              <a:rPr lang="en-US" altLang="en-US" sz="2800" i="1">
                <a:solidFill>
                  <a:schemeClr val="tx2"/>
                </a:solidFill>
                <a:latin typeface="Times New Roman" panose="02020603050405020304" pitchFamily="18" charset="0"/>
              </a:rPr>
              <a:t>can</a:t>
            </a:r>
            <a:r>
              <a:rPr lang="en-US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 work on “winning” over as many as possible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A68578B4-534F-1B9A-3227-E0F2994DCB0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381250"/>
            <a:ext cx="7772400" cy="1839913"/>
          </a:xfrm>
          <a:noFill/>
        </p:spPr>
        <p:txBody>
          <a:bodyPr lIns="90488" tIns="44450" rIns="90488" bIns="44450"/>
          <a:lstStyle/>
          <a:p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Open Discussion</a:t>
            </a:r>
            <a:b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r>
              <a:rPr lang="en-US" altLang="en-US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among the participants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379FAEBD-B028-4F11-C5C1-3B44F246A4D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424863" cy="1828800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We do </a:t>
            </a:r>
            <a:r>
              <a:rPr lang="en-GB" altLang="en-US" sz="4000" b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NOT</a:t>
            </a:r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 give feedback: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53F43152-0F33-ABB1-738A-88ECC8531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209800"/>
            <a:ext cx="82613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>
                <a:latin typeface="Times New Roman" panose="02020603050405020304" pitchFamily="18" charset="0"/>
              </a:rPr>
              <a:t>To brag about our own excellence.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>
                <a:latin typeface="Times New Roman" panose="02020603050405020304" pitchFamily="18" charset="0"/>
              </a:rPr>
              <a:t>To put the exhibitors down.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>
                <a:latin typeface="Times New Roman" panose="02020603050405020304" pitchFamily="18" charset="0"/>
              </a:rPr>
              <a:t>To show our power (or prejudices) as judges.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>
                <a:latin typeface="Times New Roman" panose="02020603050405020304" pitchFamily="18" charset="0"/>
              </a:rPr>
              <a:t>To criticise the </a:t>
            </a:r>
            <a:r>
              <a:rPr lang="en-GB" altLang="en-US" i="1">
                <a:latin typeface="Times New Roman" panose="02020603050405020304" pitchFamily="18" charset="0"/>
              </a:rPr>
              <a:t>person</a:t>
            </a:r>
            <a:r>
              <a:rPr lang="en-GB" altLang="en-US">
                <a:latin typeface="Times New Roman" panose="02020603050405020304" pitchFamily="18" charset="0"/>
              </a:rPr>
              <a:t> in front of 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B9A0F058-0D1F-E27F-9BD1-C43CEF386A4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828800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How do human beings receive feedback?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A7C3A2B2-1E3E-2D5E-6690-DFE9FF6D6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676400"/>
            <a:ext cx="848995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066800" indent="-609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</a:pPr>
            <a:r>
              <a:rPr lang="en-GB" altLang="en-US" b="1">
                <a:solidFill>
                  <a:srgbClr val="008000"/>
                </a:solidFill>
                <a:latin typeface="Times New Roman" panose="02020603050405020304" pitchFamily="18" charset="0"/>
              </a:rPr>
              <a:t>Positive feedback</a:t>
            </a:r>
          </a:p>
          <a:p>
            <a:pPr lvl="1" eaLnBrk="1" hangingPunct="1">
              <a:spcBef>
                <a:spcPct val="7000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latin typeface="Times New Roman" panose="02020603050405020304" pitchFamily="18" charset="0"/>
              </a:rPr>
              <a:t>makes us happy and encourage us to do more of whatever let to the feedback (can decide carriers, hobbies etc.)</a:t>
            </a:r>
          </a:p>
          <a:p>
            <a:pPr lvl="1" eaLnBrk="1" hangingPunct="1">
              <a:spcBef>
                <a:spcPct val="7000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latin typeface="Times New Roman" panose="02020603050405020304" pitchFamily="18" charset="0"/>
              </a:rPr>
              <a:t>We often forget to give positive feedback!</a:t>
            </a:r>
          </a:p>
          <a:p>
            <a:pPr eaLnBrk="1" hangingPunct="1">
              <a:spcBef>
                <a:spcPct val="70000"/>
              </a:spcBef>
            </a:pPr>
            <a:r>
              <a:rPr lang="en-GB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Negative feedback</a:t>
            </a:r>
          </a:p>
          <a:p>
            <a:pPr lvl="1" eaLnBrk="1" hangingPunct="1">
              <a:spcBef>
                <a:spcPct val="7000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latin typeface="Times New Roman" panose="02020603050405020304" pitchFamily="18" charset="0"/>
              </a:rPr>
              <a:t>makes us unhappy, discouraged, and is remembered very long</a:t>
            </a:r>
          </a:p>
          <a:p>
            <a:pPr lvl="1" eaLnBrk="1" hangingPunct="1">
              <a:spcBef>
                <a:spcPct val="7000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latin typeface="Times New Roman" panose="02020603050405020304" pitchFamily="18" charset="0"/>
              </a:rPr>
              <a:t>We often give negative feedback harder than needed!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4931485-75AE-A1C5-1F48-3DD4D86BB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81400"/>
            <a:ext cx="9144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2"/>
                </a:solidFill>
                <a:latin typeface="Times New Roman" panose="02020603050405020304" pitchFamily="18" charset="0"/>
              </a:rPr>
              <a:t>Critique without solutions is useless!</a:t>
            </a:r>
          </a:p>
        </p:txBody>
      </p:sp>
      <p:pic>
        <p:nvPicPr>
          <p:cNvPr id="24578" name="Picture 2" descr="phd021615s.gif">
            <a:extLst>
              <a:ext uri="{FF2B5EF4-FFF2-40B4-BE49-F238E27FC236}">
                <a16:creationId xmlns:a16="http://schemas.microsoft.com/office/drawing/2014/main" id="{F7C8528D-A5F6-BE36-FACB-15A469D25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9400"/>
            <a:ext cx="76200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BFEC6CF-0C27-4D4B-165F-41398D979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18160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2"/>
                </a:solidFill>
                <a:latin typeface="Times New Roman" panose="02020603050405020304" pitchFamily="18" charset="0"/>
              </a:rPr>
              <a:t>=&gt; We should only mention areas of improvement,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2"/>
                </a:solidFill>
                <a:latin typeface="Times New Roman" panose="02020603050405020304" pitchFamily="18" charset="0"/>
              </a:rPr>
              <a:t>which we have a concrete solution for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61ADE3EC-4500-A5BA-AA95-45A433FF39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424863" cy="1052513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Constructive criticism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AA09834-61BF-24E1-0243-E6161213B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96975"/>
            <a:ext cx="8642350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>
                <a:latin typeface="Times New Roman" panose="02020603050405020304" pitchFamily="18" charset="0"/>
              </a:rPr>
              <a:t>analyses the problems and suggests solutions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>
                <a:latin typeface="Times New Roman" panose="02020603050405020304" pitchFamily="18" charset="0"/>
              </a:rPr>
              <a:t>balances positive and negative aspects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>
                <a:latin typeface="Times New Roman" panose="02020603050405020304" pitchFamily="18" charset="0"/>
              </a:rPr>
              <a:t>is well-prepared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>
                <a:latin typeface="Times New Roman" panose="02020603050405020304" pitchFamily="18" charset="0"/>
              </a:rPr>
              <a:t>gives only feedback on points, which the exhibitor has a chance to change.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>
                <a:latin typeface="Times New Roman" panose="02020603050405020304" pitchFamily="18" charset="0"/>
              </a:rPr>
              <a:t>is aware of the economical reality of exhibitor; preferably give &gt;90% of the feedback related to aspects which costs no money to change.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631EB37E-FDBC-B7CA-E24C-457B73240B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424863" cy="1052513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Constructive criticism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14042935-7CB0-32CC-D2D1-7E104E50B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96975"/>
            <a:ext cx="8642350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AutoNum type="arabicPeriod" startAt="6"/>
            </a:pPr>
            <a:r>
              <a:rPr lang="en-GB" altLang="en-US">
                <a:latin typeface="Times New Roman" panose="02020603050405020304" pitchFamily="18" charset="0"/>
              </a:rPr>
              <a:t>makes it clear that it is our personal opinions</a:t>
            </a:r>
          </a:p>
          <a:p>
            <a:pPr eaLnBrk="1" hangingPunct="1">
              <a:spcBef>
                <a:spcPct val="70000"/>
              </a:spcBef>
              <a:buFontTx/>
              <a:buAutoNum type="arabicPeriod" startAt="6"/>
            </a:pPr>
            <a:r>
              <a:rPr lang="en-GB" altLang="en-US">
                <a:latin typeface="Times New Roman" panose="02020603050405020304" pitchFamily="18" charset="0"/>
              </a:rPr>
              <a:t>makes it clear that it is the exhibitor’s decision whether he/she will change anything. – It is not our exhibit!  The exhibitors have the right to do as they please – but we decide on the points!</a:t>
            </a:r>
          </a:p>
          <a:p>
            <a:pPr eaLnBrk="1" hangingPunct="1">
              <a:spcBef>
                <a:spcPct val="70000"/>
              </a:spcBef>
              <a:buFontTx/>
              <a:buAutoNum type="arabicPeriod" startAt="6"/>
            </a:pPr>
            <a:r>
              <a:rPr lang="en-GB" altLang="en-US">
                <a:latin typeface="Times New Roman" panose="02020603050405020304" pitchFamily="18" charset="0"/>
              </a:rPr>
              <a:t>limits itself to the few most important points, unless the exhibitor actively asks for more. </a:t>
            </a:r>
          </a:p>
          <a:p>
            <a:pPr eaLnBrk="1" hangingPunct="1">
              <a:spcBef>
                <a:spcPct val="70000"/>
              </a:spcBef>
              <a:buFontTx/>
              <a:buAutoNum type="arabicPeriod" startAt="6"/>
            </a:pPr>
            <a:r>
              <a:rPr lang="en-GB" altLang="en-US">
                <a:latin typeface="Times New Roman" panose="02020603050405020304" pitchFamily="18" charset="0"/>
              </a:rPr>
              <a:t>never develops into a personal attack.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comicfeedback048.jpg">
            <a:extLst>
              <a:ext uri="{FF2B5EF4-FFF2-40B4-BE49-F238E27FC236}">
                <a16:creationId xmlns:a16="http://schemas.microsoft.com/office/drawing/2014/main" id="{CC66CABB-E642-3B25-48A6-E44A62E6C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98450"/>
            <a:ext cx="5943600" cy="642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D0D5D41-4ABA-0B2B-C0F5-5B7563840FB1}"/>
              </a:ext>
            </a:extLst>
          </p:cNvPr>
          <p:cNvSpPr/>
          <p:nvPr/>
        </p:nvSpPr>
        <p:spPr>
          <a:xfrm>
            <a:off x="1447800" y="3276600"/>
            <a:ext cx="6248400" cy="3276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23014</TotalTime>
  <Words>2064</Words>
  <Application>Microsoft Macintosh PowerPoint</Application>
  <PresentationFormat>On-screen Show (4:3)</PresentationFormat>
  <Paragraphs>266</Paragraphs>
  <Slides>37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ＭＳ Ｐゴシック</vt:lpstr>
      <vt:lpstr>Calibri</vt:lpstr>
      <vt:lpstr>Times New Roman</vt:lpstr>
      <vt:lpstr>Default Design</vt:lpstr>
      <vt:lpstr>Constructive feedback to the exhibitors </vt:lpstr>
      <vt:lpstr>Why is good feedback important?</vt:lpstr>
      <vt:lpstr>Why do we give feedback to exhibitors?</vt:lpstr>
      <vt:lpstr>We do NOT give feedback:</vt:lpstr>
      <vt:lpstr>How do human beings receive feedback?</vt:lpstr>
      <vt:lpstr>PowerPoint Presentation</vt:lpstr>
      <vt:lpstr>Constructive criticism</vt:lpstr>
      <vt:lpstr>Constructive criticism</vt:lpstr>
      <vt:lpstr>PowerPoint Presentation</vt:lpstr>
      <vt:lpstr>PowerPoint Presentation</vt:lpstr>
      <vt:lpstr>The beginning of the conversation is essential!</vt:lpstr>
      <vt:lpstr>The constructive feedback sandwich</vt:lpstr>
      <vt:lpstr>The constructive feedback sandwich</vt:lpstr>
      <vt:lpstr>PowerPoint Presentation</vt:lpstr>
      <vt:lpstr>PowerPoint Presentation</vt:lpstr>
      <vt:lpstr>Step 1: Recognize the positive</vt:lpstr>
      <vt:lpstr>A possible structure of the dialogue with the exhibitor</vt:lpstr>
      <vt:lpstr>PowerPoint Presentation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2: Identify problems and their potential solutions</vt:lpstr>
      <vt:lpstr>Step 3: End the conversation with encouragement</vt:lpstr>
      <vt:lpstr>We might not be able to win them all</vt:lpstr>
      <vt:lpstr>Open Discussion among the participants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Henrik Mouritsen</dc:creator>
  <cp:lastModifiedBy>henrik.mouritsen</cp:lastModifiedBy>
  <cp:revision>153</cp:revision>
  <dcterms:created xsi:type="dcterms:W3CDTF">2017-07-29T06:27:27Z</dcterms:created>
  <dcterms:modified xsi:type="dcterms:W3CDTF">2022-05-06T17:29:23Z</dcterms:modified>
</cp:coreProperties>
</file>