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65"/>
  </p:notesMasterIdLst>
  <p:handoutMasterIdLst>
    <p:handoutMasterId r:id="rId66"/>
  </p:handoutMasterIdLst>
  <p:sldIdLst>
    <p:sldId id="516" r:id="rId2"/>
    <p:sldId id="519" r:id="rId3"/>
    <p:sldId id="577" r:id="rId4"/>
    <p:sldId id="518" r:id="rId5"/>
    <p:sldId id="578" r:id="rId6"/>
    <p:sldId id="545" r:id="rId7"/>
    <p:sldId id="567" r:id="rId8"/>
    <p:sldId id="546" r:id="rId9"/>
    <p:sldId id="579" r:id="rId10"/>
    <p:sldId id="517" r:id="rId11"/>
    <p:sldId id="580" r:id="rId12"/>
    <p:sldId id="544" r:id="rId13"/>
    <p:sldId id="569" r:id="rId14"/>
    <p:sldId id="568" r:id="rId15"/>
    <p:sldId id="570" r:id="rId16"/>
    <p:sldId id="581" r:id="rId17"/>
    <p:sldId id="582" r:id="rId18"/>
    <p:sldId id="547" r:id="rId19"/>
    <p:sldId id="583" r:id="rId20"/>
    <p:sldId id="584" r:id="rId21"/>
    <p:sldId id="585" r:id="rId22"/>
    <p:sldId id="571" r:id="rId23"/>
    <p:sldId id="572" r:id="rId24"/>
    <p:sldId id="573" r:id="rId25"/>
    <p:sldId id="574" r:id="rId26"/>
    <p:sldId id="565" r:id="rId27"/>
    <p:sldId id="575" r:id="rId28"/>
    <p:sldId id="576" r:id="rId29"/>
    <p:sldId id="586" r:id="rId30"/>
    <p:sldId id="587" r:id="rId31"/>
    <p:sldId id="588" r:id="rId32"/>
    <p:sldId id="595" r:id="rId33"/>
    <p:sldId id="596" r:id="rId34"/>
    <p:sldId id="597" r:id="rId35"/>
    <p:sldId id="598" r:id="rId36"/>
    <p:sldId id="599" r:id="rId37"/>
    <p:sldId id="566" r:id="rId38"/>
    <p:sldId id="600" r:id="rId39"/>
    <p:sldId id="601" r:id="rId40"/>
    <p:sldId id="602" r:id="rId41"/>
    <p:sldId id="603" r:id="rId42"/>
    <p:sldId id="557" r:id="rId43"/>
    <p:sldId id="558" r:id="rId44"/>
    <p:sldId id="559" r:id="rId45"/>
    <p:sldId id="589" r:id="rId46"/>
    <p:sldId id="612" r:id="rId47"/>
    <p:sldId id="560" r:id="rId48"/>
    <p:sldId id="590" r:id="rId49"/>
    <p:sldId id="562" r:id="rId50"/>
    <p:sldId id="563" r:id="rId51"/>
    <p:sldId id="564" r:id="rId52"/>
    <p:sldId id="604" r:id="rId53"/>
    <p:sldId id="592" r:id="rId54"/>
    <p:sldId id="593" r:id="rId55"/>
    <p:sldId id="594" r:id="rId56"/>
    <p:sldId id="591" r:id="rId57"/>
    <p:sldId id="610" r:id="rId58"/>
    <p:sldId id="605" r:id="rId59"/>
    <p:sldId id="606" r:id="rId60"/>
    <p:sldId id="607" r:id="rId61"/>
    <p:sldId id="608" r:id="rId62"/>
    <p:sldId id="609" r:id="rId63"/>
    <p:sldId id="611" r:id="rId64"/>
  </p:sldIdLst>
  <p:sldSz cx="6858000" cy="9144000" type="screen4x3"/>
  <p:notesSz cx="9144000" cy="6858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folHlink"/>
        </a:solidFill>
        <a:latin typeface="Verdana" pitchFamily="34" charset="0"/>
        <a:ea typeface="新細明體"/>
        <a:cs typeface="新細明體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folHlink"/>
        </a:solidFill>
        <a:latin typeface="Verdana" pitchFamily="34" charset="0"/>
        <a:ea typeface="新細明體"/>
        <a:cs typeface="新細明體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folHlink"/>
        </a:solidFill>
        <a:latin typeface="Verdana" pitchFamily="34" charset="0"/>
        <a:ea typeface="新細明體"/>
        <a:cs typeface="新細明體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folHlink"/>
        </a:solidFill>
        <a:latin typeface="Verdana" pitchFamily="34" charset="0"/>
        <a:ea typeface="新細明體"/>
        <a:cs typeface="新細明體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folHlink"/>
        </a:solidFill>
        <a:latin typeface="Verdana" pitchFamily="34" charset="0"/>
        <a:ea typeface="新細明體"/>
        <a:cs typeface="新細明體"/>
      </a:defRPr>
    </a:lvl5pPr>
    <a:lvl6pPr marL="2286000" algn="l" defTabSz="914400" rtl="0" eaLnBrk="1" latinLnBrk="0" hangingPunct="1">
      <a:defRPr sz="1600" kern="1200">
        <a:solidFill>
          <a:schemeClr val="folHlink"/>
        </a:solidFill>
        <a:latin typeface="Verdana" pitchFamily="34" charset="0"/>
        <a:ea typeface="新細明體"/>
        <a:cs typeface="新細明體"/>
      </a:defRPr>
    </a:lvl6pPr>
    <a:lvl7pPr marL="2743200" algn="l" defTabSz="914400" rtl="0" eaLnBrk="1" latinLnBrk="0" hangingPunct="1">
      <a:defRPr sz="1600" kern="1200">
        <a:solidFill>
          <a:schemeClr val="folHlink"/>
        </a:solidFill>
        <a:latin typeface="Verdana" pitchFamily="34" charset="0"/>
        <a:ea typeface="新細明體"/>
        <a:cs typeface="新細明體"/>
      </a:defRPr>
    </a:lvl7pPr>
    <a:lvl8pPr marL="3200400" algn="l" defTabSz="914400" rtl="0" eaLnBrk="1" latinLnBrk="0" hangingPunct="1">
      <a:defRPr sz="1600" kern="1200">
        <a:solidFill>
          <a:schemeClr val="folHlink"/>
        </a:solidFill>
        <a:latin typeface="Verdana" pitchFamily="34" charset="0"/>
        <a:ea typeface="新細明體"/>
        <a:cs typeface="新細明體"/>
      </a:defRPr>
    </a:lvl8pPr>
    <a:lvl9pPr marL="3657600" algn="l" defTabSz="914400" rtl="0" eaLnBrk="1" latinLnBrk="0" hangingPunct="1">
      <a:defRPr sz="1600" kern="1200">
        <a:solidFill>
          <a:schemeClr val="folHlink"/>
        </a:solidFill>
        <a:latin typeface="Verdana" pitchFamily="34" charset="0"/>
        <a:ea typeface="新細明體"/>
        <a:cs typeface="新細明體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E9C1"/>
    <a:srgbClr val="CCFF33"/>
    <a:srgbClr val="C0C0C0"/>
    <a:srgbClr val="E9C2C1"/>
    <a:srgbClr val="FFFF65"/>
    <a:srgbClr val="FCFF95"/>
    <a:srgbClr val="ECF800"/>
    <a:srgbClr val="FFF41B"/>
    <a:srgbClr val="FD271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0710" autoAdjust="0"/>
    <p:restoredTop sz="99666" autoAdjust="0"/>
  </p:normalViewPr>
  <p:slideViewPr>
    <p:cSldViewPr>
      <p:cViewPr varScale="1">
        <p:scale>
          <a:sx n="59" d="100"/>
          <a:sy n="59" d="100"/>
        </p:scale>
        <p:origin x="-180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972"/>
    </p:cViewPr>
  </p:sorterViewPr>
  <p:notesViewPr>
    <p:cSldViewPr>
      <p:cViewPr varScale="1">
        <p:scale>
          <a:sx n="80" d="100"/>
          <a:sy n="80" d="100"/>
        </p:scale>
        <p:origin x="-1482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37A0283-DD01-4936-845D-B0A04527EA32}" type="datetimeFigureOut">
              <a:rPr lang="sv-SE"/>
              <a:pPr>
                <a:defRPr/>
              </a:pPr>
              <a:t>2009-03-22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D43410-98F5-40A0-9335-9187BC133BD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EF6D5EB-B6F7-448C-BFEB-12554F406EAF}" type="datetimeFigureOut">
              <a:rPr lang="sv-SE"/>
              <a:pPr>
                <a:defRPr/>
              </a:pPr>
              <a:t>2009-03-22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606800" y="514350"/>
            <a:ext cx="1930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90C55A5-D876-463D-9B6B-A5EB1F1BCE9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新細明體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新細明體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新細明體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新細明體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新細明體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E94200-6995-40AD-90AA-7B6796AA4E23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CC359-2AB8-4F16-8307-F7E9A3C8E6C5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EA3994-4B25-4416-B21B-30F617F5B9FA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AC4C24-CF33-4B31-9679-BE63A496D650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AC4C24-CF33-4B31-9679-BE63A496D650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009859-1BFB-4D7C-96AA-F1BA54E80A0A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E5AD6A-0AA8-4D07-B922-C89C59B9969B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E669EB-14F8-466D-891A-E21D1C6EE702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139D06-0601-465F-92EE-2238E727891D}" type="slidenum">
              <a:rPr lang="sv-SE" smtClean="0"/>
              <a:pPr>
                <a:defRPr/>
              </a:pPr>
              <a:t>18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6218238"/>
            <a:ext cx="686276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6604000"/>
            <a:ext cx="6861175" cy="2549525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366" y="4832896"/>
              <a:ext cx="7456634" cy="51880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ea typeface="新細明體" pitchFamily="18" charset="-120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6450" y="5135321"/>
              <a:ext cx="9107550" cy="83894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ea typeface="新細明體" pitchFamily="18" charset="-120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44A447-97C8-43F4-8813-984C11FA4628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82171-D269-4DEF-9B57-9C07A9F1A50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37972-DEBE-4158-BEA5-7717A64C182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>
            <a:grpSpLocks/>
          </p:cNvGrpSpPr>
          <p:nvPr userDrawn="1"/>
        </p:nvGrpSpPr>
        <p:grpSpPr bwMode="auto">
          <a:xfrm>
            <a:off x="-3175" y="6604000"/>
            <a:ext cx="6861175" cy="2549525"/>
            <a:chOff x="-3765" y="4832896"/>
            <a:chExt cx="9147765" cy="2032192"/>
          </a:xfrm>
        </p:grpSpPr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1687366" y="4832896"/>
              <a:ext cx="7456634" cy="51880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ea typeface="新細明體" pitchFamily="18" charset="-120"/>
                <a:cs typeface="+mn-cs"/>
              </a:endParaRPr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36450" y="5135321"/>
              <a:ext cx="9107550" cy="83894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ea typeface="新細明體" pitchFamily="18" charset="-120"/>
                <a:cs typeface="+mn-cs"/>
              </a:endParaRPr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0" hangingPunct="0">
                <a:defRPr/>
              </a:pPr>
              <a:endParaRPr lang="en-US"/>
            </a:p>
          </p:txBody>
        </p:sp>
        <p:cxnSp>
          <p:nvCxnSpPr>
            <p:cNvPr id="7" name="Straight Connector 1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21E5F-149A-427B-B10F-5C682D1E015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v"/>
              <a:defRPr/>
            </a:lvl1pPr>
            <a:lvl2pPr>
              <a:buClr>
                <a:srgbClr val="C00000"/>
              </a:buClr>
              <a:buFont typeface="Wingdings" pitchFamily="2" charset="2"/>
              <a:buChar char="§"/>
              <a:defRPr/>
            </a:lvl2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9072602" y="7286644"/>
            <a:ext cx="1439863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-2428916" y="7072330"/>
            <a:ext cx="1763712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9EBDD-6497-48D8-BBE6-59C3C5ADE3C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2727325" y="4006850"/>
            <a:ext cx="138113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2587625" y="4006850"/>
            <a:ext cx="136525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B7346A-D5C8-4BB0-91B2-FAEAD686FD6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3533D2-52D9-4475-9A60-C4C20A34F92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8A2D7D-BC3B-48ED-841B-3A55D40C478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44AA64-50A1-4CC5-95DC-4C9697CE09F0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 rtlCol="0"/>
          <a:lstStyle>
            <a:lvl1pPr algn="ctr">
              <a:defRPr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166" y="1785918"/>
            <a:ext cx="6172200" cy="6034617"/>
          </a:xfrm>
        </p:spPr>
        <p:txBody>
          <a:bodyPr/>
          <a:lstStyle>
            <a:lvl1pPr>
              <a:buClr>
                <a:schemeClr val="accent2"/>
              </a:buClr>
              <a:buFont typeface="Wingdings" pitchFamily="2" charset="2"/>
              <a:buChar char="v"/>
              <a:defRPr/>
            </a:lvl1pPr>
            <a:lvl2pPr>
              <a:buClr>
                <a:srgbClr val="C00000"/>
              </a:buClr>
              <a:buFont typeface="Wingdings" pitchFamily="2" charset="2"/>
              <a:buChar char="§"/>
              <a:defRPr/>
            </a:lvl2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8001032" y="7072330"/>
            <a:ext cx="1439863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-4000552" y="7643834"/>
            <a:ext cx="1763712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5808A-AE44-4D54-805A-4827A5DA7D90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E4F53E-1B58-4AB9-B3A9-CB5BA1B1256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374650" y="7926388"/>
            <a:ext cx="3705225" cy="12287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ea typeface="新細明體" pitchFamily="18" charset="-120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363538" y="7918450"/>
            <a:ext cx="2768600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ea typeface="新細明體" pitchFamily="18" charset="-120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6497638" y="6651625"/>
            <a:ext cx="138112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6357938" y="6651625"/>
            <a:ext cx="138112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2B462E-870C-4B6C-9FCB-3D4078F58320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FFEFD1">
                <a:alpha val="41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650" y="7926388"/>
            <a:ext cx="3705225" cy="12287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ea typeface="新細明體" pitchFamily="18" charset="-120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3538" y="7918450"/>
            <a:ext cx="2768600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ea typeface="新細明體" pitchFamily="18" charset="-120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57166" y="1785918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075" y="8543925"/>
            <a:ext cx="1439863" cy="48736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ea typeface="新細明體" pitchFamily="18" charset="-120"/>
                <a:cs typeface="+mn-cs"/>
              </a:defRPr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4538" y="8543925"/>
            <a:ext cx="1763712" cy="48736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新細明體" pitchFamily="18" charset="-120"/>
                <a:cs typeface="+mn-cs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4938" y="8543925"/>
            <a:ext cx="274637" cy="48736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ea typeface="新細明體" pitchFamily="18" charset="-120"/>
                <a:cs typeface="+mn-cs"/>
              </a:defRPr>
            </a:lvl1pPr>
            <a:extLst/>
          </a:lstStyle>
          <a:p>
            <a:pPr>
              <a:defRPr/>
            </a:pPr>
            <a:fld id="{6EDD07CC-F3D2-4676-98FC-AFCC091014D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1037" name="Picture 8" descr="fip-logo.jp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81000" y="8382000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 userDrawn="1"/>
        </p:nvSpPr>
        <p:spPr>
          <a:xfrm>
            <a:off x="0" y="0"/>
            <a:ext cx="6477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Elephant" pitchFamily="18" charset="0"/>
                <a:ea typeface="新細明體" pitchFamily="18" charset="-120"/>
                <a:cs typeface="+mn-cs"/>
              </a:rPr>
              <a:t>How to Win a Gold Medal in Postal History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6" r:id="rId2"/>
    <p:sldLayoutId id="2147483701" r:id="rId3"/>
    <p:sldLayoutId id="2147483702" r:id="rId4"/>
    <p:sldLayoutId id="2147483703" r:id="rId5"/>
    <p:sldLayoutId id="2147483704" r:id="rId6"/>
    <p:sldLayoutId id="2147483697" r:id="rId7"/>
    <p:sldLayoutId id="2147483705" r:id="rId8"/>
    <p:sldLayoutId id="2147483706" r:id="rId9"/>
    <p:sldLayoutId id="2147483698" r:id="rId10"/>
    <p:sldLayoutId id="2147483699" r:id="rId11"/>
    <p:sldLayoutId id="2147483707" r:id="rId12"/>
  </p:sldLayoutIdLst>
  <p:transition>
    <p:wipe dir="d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rgbClr val="C00000"/>
        </a:buClr>
        <a:buSzPct val="68000"/>
        <a:buFont typeface="Wingdings" pitchFamily="2" charset="2"/>
        <a:buChar char="v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Win a Gold Medal in Postal History</a:t>
            </a:r>
            <a:endParaRPr lang="en-US" dirty="0"/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514350" y="4814888"/>
            <a:ext cx="5829300" cy="1600200"/>
          </a:xfrm>
        </p:spPr>
        <p:txBody>
          <a:bodyPr/>
          <a:lstStyle/>
          <a:p>
            <a:pPr marR="0" eaLnBrk="1" hangingPunct="1"/>
            <a:r>
              <a:rPr lang="en-US" dirty="0" smtClean="0"/>
              <a:t>March 2009</a:t>
            </a:r>
          </a:p>
        </p:txBody>
      </p:sp>
      <p:pic>
        <p:nvPicPr>
          <p:cNvPr id="16387" name="Picture 5" descr="fip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500063"/>
            <a:ext cx="1160462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500063" y="7786688"/>
            <a:ext cx="5500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</a:rPr>
              <a:t>Streamline Seminar 3</a:t>
            </a: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2286000" y="714375"/>
            <a:ext cx="4357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FIP Commission for Postal History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3481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9E5ABB-78D7-46E8-8D28-39E74268BA80}" type="slidenum">
              <a:rPr lang="sv-SE" smtClean="0">
                <a:ea typeface="新細明體"/>
                <a:cs typeface="新細明體"/>
              </a:rPr>
              <a:pPr/>
              <a:t>10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 Pages </a:t>
            </a:r>
            <a:endParaRPr lang="en-US" dirty="0"/>
          </a:p>
        </p:txBody>
      </p:sp>
      <p:sp>
        <p:nvSpPr>
          <p:cNvPr id="34820" name="Content Placeholder 4"/>
          <p:cNvSpPr>
            <a:spLocks noGrp="1"/>
          </p:cNvSpPr>
          <p:nvPr>
            <p:ph idx="1"/>
          </p:nvPr>
        </p:nvSpPr>
        <p:spPr>
          <a:xfrm>
            <a:off x="342900" y="1974850"/>
            <a:ext cx="6172200" cy="603408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Title Page</a:t>
            </a:r>
          </a:p>
          <a:p>
            <a:pPr eaLnBrk="1" hangingPunct="1"/>
            <a:r>
              <a:rPr lang="en-US" sz="3200" dirty="0" smtClean="0"/>
              <a:t>Summary page</a:t>
            </a:r>
          </a:p>
          <a:p>
            <a:pPr lvl="1" eaLnBrk="1" hangingPunct="1"/>
            <a:r>
              <a:rPr lang="en-US" sz="2800" dirty="0" smtClean="0"/>
              <a:t>List of important items (up to 12)</a:t>
            </a:r>
          </a:p>
          <a:p>
            <a:pPr lvl="1" eaLnBrk="1" hangingPunct="1"/>
            <a:r>
              <a:rPr lang="en-US" sz="2800" dirty="0" smtClean="0"/>
              <a:t>Main changes since last exhibited</a:t>
            </a:r>
          </a:p>
          <a:p>
            <a:pPr lvl="1" eaLnBrk="1" hangingPunct="1"/>
            <a:r>
              <a:rPr lang="en-US" sz="2800" dirty="0" smtClean="0"/>
              <a:t>Time required to assemble collection</a:t>
            </a:r>
          </a:p>
          <a:p>
            <a:pPr lvl="1" eaLnBrk="1" hangingPunct="1"/>
            <a:r>
              <a:rPr lang="en-US" sz="2800" dirty="0" smtClean="0"/>
              <a:t>Results of personal research</a:t>
            </a:r>
          </a:p>
          <a:p>
            <a:pPr lvl="1" eaLnBrk="1" hangingPunct="1"/>
            <a:r>
              <a:rPr lang="en-US" sz="2800" dirty="0" smtClean="0"/>
              <a:t>References (if not on title page) especially own publications</a:t>
            </a:r>
          </a:p>
          <a:p>
            <a:pPr eaLnBrk="1" hangingPunct="1"/>
            <a:endParaRPr lang="en-US" sz="2800" dirty="0" smtClean="0"/>
          </a:p>
          <a:p>
            <a:pPr lvl="1" eaLnBrk="1" hangingPunct="1">
              <a:buFont typeface="Verdana" pitchFamily="34" charset="0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1" y="3421063"/>
            <a:ext cx="6858000" cy="182403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4. Understand the scoring system</a:t>
            </a:r>
            <a:b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sv-SE" altLang="zh-TW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3891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E0653C4-690C-4C10-9DEF-A7FA8850798A}" type="slidenum">
              <a:rPr lang="sv-SE" smtClean="0">
                <a:ea typeface="新細明體"/>
                <a:cs typeface="新細明體"/>
              </a:rPr>
              <a:pPr/>
              <a:t>12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Postal History </a:t>
            </a:r>
            <a:br>
              <a:rPr lang="en-US" dirty="0" smtClean="0"/>
            </a:br>
            <a:r>
              <a:rPr lang="en-US" dirty="0" smtClean="0"/>
              <a:t>Scoring System</a:t>
            </a:r>
            <a:endParaRPr lang="en-US" dirty="0"/>
          </a:p>
        </p:txBody>
      </p:sp>
      <p:sp>
        <p:nvSpPr>
          <p:cNvPr id="38916" name="Content Placeholder 4"/>
          <p:cNvSpPr>
            <a:spLocks noGrp="1"/>
          </p:cNvSpPr>
          <p:nvPr>
            <p:ph idx="1"/>
          </p:nvPr>
        </p:nvSpPr>
        <p:spPr>
          <a:xfrm>
            <a:off x="342900" y="1974850"/>
            <a:ext cx="6172200" cy="6034088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Point allocations – each will be discussed in detail</a:t>
            </a:r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3048000"/>
          <a:ext cx="45720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18"/>
                <a:gridCol w="571504"/>
                <a:gridCol w="9286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r>
                        <a:rPr lang="en-US" baseline="0" dirty="0" smtClean="0"/>
                        <a:t> and Rarity (Material)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Knowledge and Personal 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 and Importance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Importance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v-SE" altLang="zh-HK" sz="4400" dirty="0" smtClean="0">
                <a:solidFill>
                  <a:schemeClr val="tx1"/>
                </a:solidFill>
                <a:effectLst/>
              </a:rPr>
              <a:t>To get a Gold medal.....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HK" sz="2400" dirty="0" smtClean="0">
                <a:cs typeface="新細明體"/>
              </a:rPr>
              <a:t>You must get 90 points or more but….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HK" sz="2400" dirty="0" smtClean="0">
                <a:cs typeface="新細明體"/>
              </a:rPr>
              <a:t>At this level, judges will be looking not only what you have, but also for what’s missing from the exhibit or errors you have made and deduct points accordingly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HK" sz="2400" dirty="0" smtClean="0">
                <a:cs typeface="新細明體"/>
              </a:rPr>
              <a:t>Therefore, one can only lose 10 points no more!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 sz="2000" dirty="0" smtClean="0">
                <a:cs typeface="新細明體"/>
              </a:rPr>
              <a:t>About 3 points for Treatment and Importance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 sz="2000" dirty="0" smtClean="0">
                <a:cs typeface="新細明體"/>
              </a:rPr>
              <a:t>About 3 points from Knowledge and Research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 sz="2000" dirty="0" smtClean="0">
                <a:cs typeface="新細明體"/>
              </a:rPr>
              <a:t>About 3 points for Condition and Rarity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 sz="2000" dirty="0" smtClean="0">
                <a:cs typeface="新細明體"/>
              </a:rPr>
              <a:t>Maximum 1 point from Presentation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  <p:pic>
        <p:nvPicPr>
          <p:cNvPr id="5124" name="Picture 4" descr="C:\Documents and Settings\Pat\Local Settings\Temporary Internet Files\Content.IE5\L8CASSVB\MCj03523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42" y="6858016"/>
            <a:ext cx="1683945" cy="180616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14</a:t>
            </a:fld>
            <a:endParaRPr lang="sv-SE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0" y="2500298"/>
            <a:ext cx="6858000" cy="182403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5. Know what the judges looking for</a:t>
            </a:r>
            <a:endParaRPr kumimoji="0" lang="sv-SE" altLang="zh-TW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1563" y="5000625"/>
            <a:ext cx="50006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sv-SE" altLang="zh-HK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新細明體" pitchFamily="18" charset="-120"/>
                <a:cs typeface="+mn-cs"/>
              </a:rPr>
              <a:t>Exhibit evaluation</a:t>
            </a:r>
            <a:endParaRPr lang="en-US" sz="3600" dirty="0">
              <a:latin typeface="+mj-lt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800744" cy="1276858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sv-SE" altLang="zh-HK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zh-HK" sz="4000" dirty="0" smtClean="0">
                <a:solidFill>
                  <a:schemeClr val="tx1"/>
                </a:solidFill>
                <a:effectLst/>
              </a:rPr>
              <a:t>Presentation = 5 points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8" y="3071802"/>
            <a:ext cx="6172200" cy="5097225"/>
          </a:xfrm>
        </p:spPr>
        <p:txBody>
          <a:bodyPr/>
          <a:lstStyle/>
          <a:p>
            <a:pPr fontAlgn="t">
              <a:lnSpc>
                <a:spcPct val="120000"/>
              </a:lnSpc>
              <a:buNone/>
              <a:defRPr/>
            </a:pPr>
            <a:r>
              <a:rPr lang="en-US" altLang="zh-TW" sz="2800" dirty="0" smtClean="0">
                <a:solidFill>
                  <a:schemeClr val="accent1"/>
                </a:solidFill>
                <a:ea typeface="新細明體" pitchFamily="18" charset="-120"/>
              </a:rPr>
              <a:t>A good presentation facilitates the</a:t>
            </a:r>
            <a:endParaRPr lang="en-US" altLang="zh-HK" sz="2800" dirty="0" smtClean="0">
              <a:solidFill>
                <a:schemeClr val="accent1"/>
              </a:solidFill>
              <a:ea typeface="新細明體" pitchFamily="18" charset="-120"/>
            </a:endParaRPr>
          </a:p>
          <a:p>
            <a:pPr marL="0" indent="0" fontAlgn="t">
              <a:lnSpc>
                <a:spcPct val="120000"/>
              </a:lnSpc>
              <a:buNone/>
              <a:defRPr/>
            </a:pPr>
            <a:r>
              <a:rPr lang="en-US" altLang="zh-TW" sz="2800" dirty="0" smtClean="0">
                <a:solidFill>
                  <a:schemeClr val="accent1"/>
                </a:solidFill>
                <a:ea typeface="新細明體" pitchFamily="18" charset="-120"/>
              </a:rPr>
              <a:t>understanding and</a:t>
            </a:r>
            <a:r>
              <a:rPr lang="en-US" altLang="zh-HK" sz="2800" dirty="0" smtClean="0">
                <a:solidFill>
                  <a:schemeClr val="accent1"/>
                </a:solidFill>
                <a:ea typeface="新細明體" pitchFamily="18" charset="-120"/>
              </a:rPr>
              <a:t> </a:t>
            </a:r>
            <a:r>
              <a:rPr lang="en-US" altLang="zh-TW" sz="2800" dirty="0" smtClean="0">
                <a:solidFill>
                  <a:schemeClr val="accent1"/>
                </a:solidFill>
                <a:ea typeface="新細明體" pitchFamily="18" charset="-120"/>
              </a:rPr>
              <a:t>attraction of the exhibit to judges and viewers</a:t>
            </a:r>
          </a:p>
          <a:p>
            <a:pPr fontAlgn="t">
              <a:lnSpc>
                <a:spcPct val="120000"/>
              </a:lnSpc>
              <a:buNone/>
              <a:defRPr/>
            </a:pPr>
            <a:endParaRPr lang="en-US" altLang="zh-TW" sz="2800" dirty="0" smtClean="0">
              <a:solidFill>
                <a:schemeClr val="accent1"/>
              </a:solidFill>
              <a:ea typeface="新細明體" pitchFamily="18" charset="-120"/>
            </a:endParaRPr>
          </a:p>
          <a:p>
            <a:pPr marL="0" indent="0" fontAlgn="t">
              <a:lnSpc>
                <a:spcPct val="120000"/>
              </a:lnSpc>
              <a:buNone/>
              <a:defRPr/>
            </a:pPr>
            <a:r>
              <a:rPr lang="en-US" altLang="zh-TW" sz="2800" dirty="0" smtClean="0">
                <a:solidFill>
                  <a:schemeClr val="accent1"/>
                </a:solidFill>
                <a:ea typeface="新細明體" pitchFamily="18" charset="-120"/>
              </a:rPr>
              <a:t>If the exhibit is unattractive or difficult to read, judges will not be inclined to spend enough time on their evaluation and you will lose points under the other criteria.</a:t>
            </a:r>
            <a:endParaRPr lang="en-GB" altLang="zh-TW" sz="2800" dirty="0" smtClean="0">
              <a:solidFill>
                <a:schemeClr val="accent1"/>
              </a:solidFill>
              <a:ea typeface="新細明體" pitchFamily="18" charset="-120"/>
            </a:endParaRPr>
          </a:p>
          <a:p>
            <a:pPr>
              <a:defRPr/>
            </a:pPr>
            <a:endParaRPr lang="en-US" sz="2800" dirty="0" smtClean="0">
              <a:ea typeface="新細明體" pitchFamily="18" charset="-12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15</a:t>
            </a:fld>
            <a:endParaRPr lang="sv-SE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 bwMode="auto">
          <a:xfrm>
            <a:off x="357188" y="2000250"/>
            <a:ext cx="5994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120000"/>
              </a:lnSpc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GB" altLang="zh-HK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D2711"/>
                </a:solidFill>
                <a:effectLst/>
                <a:uLnTx/>
                <a:uFillTx/>
                <a:latin typeface="+mn-lt"/>
                <a:ea typeface="+mn-ea"/>
                <a:cs typeface="新細明體"/>
              </a:rPr>
              <a:t>Why is this important?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General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GB" altLang="zh-HK" sz="2400" dirty="0" smtClean="0">
                <a:cs typeface="新細明體"/>
              </a:rPr>
              <a:t>Should be neat and attractive</a:t>
            </a:r>
          </a:p>
          <a:p>
            <a:pPr algn="just" eaLnBrk="1" hangingPunct="1">
              <a:lnSpc>
                <a:spcPct val="120000"/>
              </a:lnSpc>
            </a:pPr>
            <a:r>
              <a:rPr lang="en-GB" altLang="zh-HK" sz="2400" dirty="0" smtClean="0">
                <a:cs typeface="新細明體"/>
              </a:rPr>
              <a:t>Not too overcrowded or too much blank spaces on page – </a:t>
            </a:r>
          </a:p>
          <a:p>
            <a:pPr lvl="1" algn="just" eaLnBrk="1" hangingPunct="1">
              <a:lnSpc>
                <a:spcPct val="120000"/>
              </a:lnSpc>
              <a:buClr>
                <a:schemeClr val="accent2"/>
              </a:buClr>
            </a:pPr>
            <a:r>
              <a:rPr lang="en-GB" altLang="zh-HK" sz="2000" dirty="0" smtClean="0">
                <a:cs typeface="新細明體"/>
              </a:rPr>
              <a:t>pages with inner frame lines should be avoided</a:t>
            </a:r>
          </a:p>
          <a:p>
            <a:pPr lvl="1" algn="just" eaLnBrk="1" hangingPunct="1">
              <a:lnSpc>
                <a:spcPct val="120000"/>
              </a:lnSpc>
              <a:buClr>
                <a:schemeClr val="accent2"/>
              </a:buClr>
            </a:pPr>
            <a:r>
              <a:rPr lang="en-GB" altLang="zh-HK" sz="2000" dirty="0" smtClean="0">
                <a:cs typeface="新細明體"/>
              </a:rPr>
              <a:t>Exception – rare items can be “set off” by extra white space</a:t>
            </a:r>
          </a:p>
          <a:p>
            <a:pPr algn="just" eaLnBrk="1" hangingPunct="1">
              <a:lnSpc>
                <a:spcPct val="120000"/>
              </a:lnSpc>
            </a:pPr>
            <a:r>
              <a:rPr lang="en-GB" altLang="zh-HK" sz="2400" dirty="0" smtClean="0">
                <a:cs typeface="新細明體"/>
              </a:rPr>
              <a:t>Arrangement of items on page should show some variation</a:t>
            </a:r>
          </a:p>
          <a:p>
            <a:pPr algn="just" eaLnBrk="1" hangingPunct="1">
              <a:lnSpc>
                <a:spcPct val="120000"/>
              </a:lnSpc>
            </a:pPr>
            <a:r>
              <a:rPr lang="en-GB" altLang="zh-HK" sz="2400" dirty="0" smtClean="0">
                <a:cs typeface="新細明體"/>
              </a:rPr>
              <a:t>Font Sizes – not overpower material</a:t>
            </a:r>
          </a:p>
          <a:p>
            <a:pPr lvl="1" algn="just" eaLnBrk="1" hangingPunct="1">
              <a:lnSpc>
                <a:spcPct val="120000"/>
              </a:lnSpc>
              <a:buClr>
                <a:schemeClr val="accent2"/>
              </a:buClr>
              <a:buFontTx/>
              <a:buChar char="•"/>
            </a:pPr>
            <a:r>
              <a:rPr lang="en-GB" altLang="zh-HK" sz="2000" dirty="0" smtClean="0">
                <a:cs typeface="新細明體"/>
              </a:rPr>
              <a:t>Main write-up readable (not too small)</a:t>
            </a:r>
          </a:p>
          <a:p>
            <a:pPr lvl="1" algn="just" eaLnBrk="1" hangingPunct="1">
              <a:lnSpc>
                <a:spcPct val="120000"/>
              </a:lnSpc>
              <a:buClr>
                <a:schemeClr val="accent2"/>
              </a:buClr>
              <a:buFontTx/>
              <a:buChar char="•"/>
            </a:pPr>
            <a:r>
              <a:rPr lang="en-GB" altLang="zh-HK" sz="2000" dirty="0" smtClean="0">
                <a:cs typeface="新細明體"/>
              </a:rPr>
              <a:t>Page headings stand out from detailed write-up</a:t>
            </a:r>
          </a:p>
          <a:p>
            <a:pPr algn="just" eaLnBrk="1" hangingPunct="1">
              <a:lnSpc>
                <a:spcPct val="120000"/>
              </a:lnSpc>
            </a:pPr>
            <a:r>
              <a:rPr lang="en-GB" altLang="zh-HK" sz="2400" dirty="0" smtClean="0">
                <a:cs typeface="新細明體"/>
              </a:rPr>
              <a:t>Font Style – avoid writing all in caps or  letters which are difficult to read</a:t>
            </a:r>
          </a:p>
          <a:p>
            <a:pPr algn="just" eaLnBrk="1" hangingPunct="1">
              <a:lnSpc>
                <a:spcPct val="120000"/>
              </a:lnSpc>
              <a:buClr>
                <a:schemeClr val="accent2"/>
              </a:buClr>
              <a:buFontTx/>
              <a:buNone/>
            </a:pPr>
            <a:endParaRPr lang="en-GB" altLang="zh-HK" sz="500" dirty="0" smtClean="0">
              <a:cs typeface="新細明體"/>
            </a:endParaRPr>
          </a:p>
          <a:p>
            <a:pPr algn="just" eaLnBrk="1" hangingPunct="1">
              <a:lnSpc>
                <a:spcPct val="120000"/>
              </a:lnSpc>
              <a:buNone/>
            </a:pPr>
            <a:endParaRPr lang="en-GB" altLang="zh-HK" sz="2000" dirty="0" smtClean="0">
              <a:cs typeface="新細明體"/>
            </a:endParaRPr>
          </a:p>
          <a:p>
            <a:pPr algn="just" eaLnBrk="1" hangingPunct="1">
              <a:lnSpc>
                <a:spcPct val="120000"/>
              </a:lnSpc>
              <a:buNone/>
            </a:pPr>
            <a:endParaRPr lang="en-GB" altLang="zh-TW" sz="1000" dirty="0" smtClean="0">
              <a:cs typeface="新細明體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16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Clr>
                <a:schemeClr val="accent2"/>
              </a:buClr>
              <a:buFont typeface="Wingdings 3" pitchFamily="18" charset="2"/>
              <a:buNone/>
            </a:pPr>
            <a:endParaRPr lang="en-GB" altLang="zh-HK" sz="1700" dirty="0" smtClean="0">
              <a:cs typeface="新細明體"/>
            </a:endParaRPr>
          </a:p>
          <a:p>
            <a:pPr eaLnBrk="1" hangingPunct="1"/>
            <a:r>
              <a:rPr lang="en-GB" altLang="zh-HK" sz="2000" dirty="0" smtClean="0">
                <a:cs typeface="新細明體"/>
              </a:rPr>
              <a:t>Pages should be consistently full with material across all frames although arrangement should vary</a:t>
            </a:r>
          </a:p>
          <a:p>
            <a:pPr lvl="1" eaLnBrk="1" hangingPunct="1"/>
            <a:r>
              <a:rPr lang="en-GB" altLang="zh-HK" sz="1600" dirty="0" smtClean="0">
                <a:cs typeface="新細明體"/>
              </a:rPr>
              <a:t>Exception – very rare items might be mounted alone</a:t>
            </a:r>
          </a:p>
          <a:p>
            <a:pPr eaLnBrk="1" hangingPunct="1"/>
            <a:endParaRPr lang="en-GB" altLang="zh-HK" sz="1400" dirty="0" smtClean="0">
              <a:cs typeface="新細明體"/>
            </a:endParaRPr>
          </a:p>
          <a:p>
            <a:pPr eaLnBrk="1" hangingPunct="1"/>
            <a:r>
              <a:rPr lang="en-GB" altLang="zh-HK" sz="2000" dirty="0" smtClean="0">
                <a:cs typeface="新細明體"/>
              </a:rPr>
              <a:t>For Subclass 2C – non philatelic items should be relevant to the subject and not overwhelm the philatelic material</a:t>
            </a:r>
          </a:p>
          <a:p>
            <a:pPr eaLnBrk="1" hangingPunct="1">
              <a:buNone/>
            </a:pPr>
            <a:endParaRPr lang="en-GB" altLang="zh-HK" sz="1400" dirty="0" smtClean="0">
              <a:cs typeface="新細明體"/>
            </a:endParaRPr>
          </a:p>
          <a:p>
            <a:pPr eaLnBrk="1" hangingPunct="1">
              <a:buClr>
                <a:srgbClr val="C00000"/>
              </a:buClr>
            </a:pPr>
            <a:r>
              <a:rPr lang="en-GB" altLang="zh-HK" sz="2000" dirty="0" smtClean="0">
                <a:cs typeface="新細明體"/>
              </a:rPr>
              <a:t>Oversized items can be shown in double-pages; alternatively they may </a:t>
            </a:r>
            <a:r>
              <a:rPr lang="en-US" sz="2000" dirty="0" smtClean="0"/>
              <a:t>be cut through the page – i.e. slits in the page with part of the cover not visible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700" dirty="0" smtClean="0"/>
              <a:t> </a:t>
            </a:r>
            <a:endParaRPr lang="en-GB" altLang="zh-HK" sz="2000" dirty="0" smtClean="0">
              <a:cs typeface="新細明體"/>
            </a:endParaRPr>
          </a:p>
          <a:p>
            <a:pPr eaLnBrk="1" hangingPunct="1"/>
            <a:r>
              <a:rPr lang="en-GB" altLang="zh-HK" sz="2000" dirty="0" smtClean="0">
                <a:cs typeface="新細明體"/>
              </a:rPr>
              <a:t>Double pages can contain one large item as well as several smaller ones</a:t>
            </a:r>
          </a:p>
          <a:p>
            <a:pPr algn="just" eaLnBrk="1" hangingPunct="1">
              <a:buClr>
                <a:schemeClr val="accent2"/>
              </a:buClr>
              <a:buFontTx/>
              <a:buChar char="•"/>
            </a:pPr>
            <a:endParaRPr lang="en-GB" altLang="zh-HK" sz="1400" dirty="0" smtClean="0">
              <a:cs typeface="新細明體"/>
            </a:endParaRPr>
          </a:p>
          <a:p>
            <a:pPr lvl="1" eaLnBrk="1" hangingPunct="1"/>
            <a:r>
              <a:rPr lang="en-GB" altLang="zh-HK" sz="2000" dirty="0" smtClean="0">
                <a:cs typeface="新細明體"/>
              </a:rPr>
              <a:t>Too many double-pages with single items is not recommended since they reduce the total number of items shown in an exhibit</a:t>
            </a:r>
          </a:p>
          <a:p>
            <a:pPr lvl="1" algn="just" eaLnBrk="1" hangingPunct="1">
              <a:buClr>
                <a:schemeClr val="accent2"/>
              </a:buClr>
              <a:buFontTx/>
              <a:buChar char="•"/>
            </a:pPr>
            <a:endParaRPr lang="en-GB" altLang="zh-HK" sz="1000" dirty="0" smtClean="0">
              <a:cs typeface="新細明體"/>
            </a:endParaRPr>
          </a:p>
          <a:p>
            <a:pPr lvl="1" algn="just" eaLnBrk="1" hangingPunct="1">
              <a:buClr>
                <a:schemeClr val="accent2"/>
              </a:buClr>
              <a:buFontTx/>
              <a:buNone/>
            </a:pPr>
            <a:endParaRPr lang="en-GB" altLang="zh-HK" sz="100" dirty="0" smtClean="0">
              <a:cs typeface="新細明體"/>
            </a:endParaRPr>
          </a:p>
          <a:p>
            <a:pPr algn="just" eaLnBrk="1" hangingPunct="1">
              <a:buNone/>
            </a:pPr>
            <a:endParaRPr lang="en-GB" altLang="zh-HK" sz="1700" dirty="0" smtClean="0">
              <a:cs typeface="新細明體"/>
            </a:endParaRPr>
          </a:p>
          <a:p>
            <a:pPr algn="just" eaLnBrk="1" hangingPunct="1">
              <a:buNone/>
            </a:pPr>
            <a:endParaRPr lang="en-GB" altLang="zh-TW" sz="900" dirty="0" smtClean="0">
              <a:cs typeface="新細明體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17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306156C-DA16-4CEE-90D1-99A8CCBEC6B0}" type="slidenum">
              <a:rPr lang="sv-SE" smtClean="0">
                <a:ea typeface="新細明體"/>
                <a:cs typeface="新細明體"/>
              </a:rPr>
              <a:pPr/>
              <a:t>18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Material placement</a:t>
            </a:r>
            <a:endParaRPr lang="en-US" dirty="0"/>
          </a:p>
        </p:txBody>
      </p:sp>
      <p:sp>
        <p:nvSpPr>
          <p:cNvPr id="51203" name="Content Placeholder 4"/>
          <p:cNvSpPr>
            <a:spLocks noGrp="1"/>
          </p:cNvSpPr>
          <p:nvPr>
            <p:ph idx="1"/>
          </p:nvPr>
        </p:nvSpPr>
        <p:spPr>
          <a:xfrm>
            <a:off x="357166" y="1000100"/>
            <a:ext cx="6172200" cy="7000924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sz="2800" dirty="0" smtClean="0"/>
              <a:t>Use the one square meter frame to promote your exhibit:</a:t>
            </a:r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sz="1200" dirty="0" smtClean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sz="2400" dirty="0" smtClean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sz="2400" dirty="0" smtClean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/>
              <a:t>Where a page is placed within a frame may determine its ability to catch the eye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/>
              <a:t>Pages 6 and 7 are generally the most strategic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/>
              <a:t>Bottom row pages are the least eye catching.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400" dirty="0" smtClean="0"/>
              <a:t>The height of your judges WILL matter </a:t>
            </a:r>
          </a:p>
          <a:p>
            <a:pPr eaLnBrk="1" hangingPunct="1"/>
            <a:endParaRPr lang="en-US" dirty="0" smtClean="0"/>
          </a:p>
        </p:txBody>
      </p:sp>
      <p:grpSp>
        <p:nvGrpSpPr>
          <p:cNvPr id="5" name="Gruppe 25"/>
          <p:cNvGrpSpPr>
            <a:grpSpLocks/>
          </p:cNvGrpSpPr>
          <p:nvPr/>
        </p:nvGrpSpPr>
        <p:grpSpPr bwMode="auto">
          <a:xfrm>
            <a:off x="1714488" y="2143108"/>
            <a:ext cx="2786082" cy="3000396"/>
            <a:chOff x="2214546" y="1643050"/>
            <a:chExt cx="3429024" cy="4000528"/>
          </a:xfrm>
        </p:grpSpPr>
        <p:grpSp>
          <p:nvGrpSpPr>
            <p:cNvPr id="6" name="Gruppe 8"/>
            <p:cNvGrpSpPr>
              <a:grpSpLocks/>
            </p:cNvGrpSpPr>
            <p:nvPr/>
          </p:nvGrpSpPr>
          <p:grpSpPr bwMode="auto">
            <a:xfrm>
              <a:off x="2214546" y="1643050"/>
              <a:ext cx="857256" cy="4000528"/>
              <a:chOff x="2214546" y="1643050"/>
              <a:chExt cx="857256" cy="4000528"/>
            </a:xfrm>
          </p:grpSpPr>
          <p:sp>
            <p:nvSpPr>
              <p:cNvPr id="22" name="Rektangel 4"/>
              <p:cNvSpPr/>
              <p:nvPr/>
            </p:nvSpPr>
            <p:spPr>
              <a:xfrm>
                <a:off x="2214546" y="1643050"/>
                <a:ext cx="857256" cy="10001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 dirty="0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 dirty="0" smtClean="0">
                    <a:solidFill>
                      <a:schemeClr val="tx1"/>
                    </a:solidFill>
                    <a:latin typeface="Calibri" pitchFamily="34" charset="0"/>
                  </a:rPr>
                  <a:t>3</a:t>
                </a:r>
                <a:endParaRPr lang="da-DK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23" name="Rektangel 5"/>
              <p:cNvSpPr/>
              <p:nvPr/>
            </p:nvSpPr>
            <p:spPr>
              <a:xfrm>
                <a:off x="2214546" y="2643182"/>
                <a:ext cx="857256" cy="100013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4" name="Rektangel 6"/>
              <p:cNvSpPr/>
              <p:nvPr/>
            </p:nvSpPr>
            <p:spPr>
              <a:xfrm>
                <a:off x="2214546" y="3643314"/>
                <a:ext cx="857256" cy="100013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 dirty="0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 dirty="0">
                    <a:solidFill>
                      <a:schemeClr val="tx1"/>
                    </a:solidFill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5" name="Rektangel 7"/>
              <p:cNvSpPr/>
              <p:nvPr/>
            </p:nvSpPr>
            <p:spPr>
              <a:xfrm>
                <a:off x="2214546" y="4643446"/>
                <a:ext cx="857256" cy="10001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7" name="Gruppe 9"/>
            <p:cNvGrpSpPr>
              <a:grpSpLocks/>
            </p:cNvGrpSpPr>
            <p:nvPr/>
          </p:nvGrpSpPr>
          <p:grpSpPr bwMode="auto">
            <a:xfrm>
              <a:off x="3071802" y="1643050"/>
              <a:ext cx="857256" cy="4000528"/>
              <a:chOff x="2214546" y="1643050"/>
              <a:chExt cx="857256" cy="4000528"/>
            </a:xfrm>
          </p:grpSpPr>
          <p:sp>
            <p:nvSpPr>
              <p:cNvPr id="18" name="Rektangel 38"/>
              <p:cNvSpPr/>
              <p:nvPr/>
            </p:nvSpPr>
            <p:spPr>
              <a:xfrm>
                <a:off x="2214546" y="1643050"/>
                <a:ext cx="857256" cy="10001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9" name="Rektangel 39"/>
              <p:cNvSpPr/>
              <p:nvPr/>
            </p:nvSpPr>
            <p:spPr>
              <a:xfrm>
                <a:off x="2214546" y="2643182"/>
                <a:ext cx="857256" cy="100013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 dirty="0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 dirty="0">
                    <a:solidFill>
                      <a:schemeClr val="tx1"/>
                    </a:solidFill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0" name="Rektangel 40"/>
              <p:cNvSpPr/>
              <p:nvPr/>
            </p:nvSpPr>
            <p:spPr>
              <a:xfrm>
                <a:off x="2214546" y="3643314"/>
                <a:ext cx="857256" cy="100013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 dirty="0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 dirty="0">
                    <a:solidFill>
                      <a:schemeClr val="tx1"/>
                    </a:solidFill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1" name="Rektangel 41"/>
              <p:cNvSpPr/>
              <p:nvPr/>
            </p:nvSpPr>
            <p:spPr>
              <a:xfrm>
                <a:off x="2214546" y="4643446"/>
                <a:ext cx="857256" cy="10001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 dirty="0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 dirty="0" smtClean="0">
                    <a:solidFill>
                      <a:schemeClr val="tx1"/>
                    </a:solidFill>
                    <a:latin typeface="Calibri" pitchFamily="34" charset="0"/>
                  </a:rPr>
                  <a:t>4</a:t>
                </a:r>
                <a:endParaRPr lang="da-DK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8" name="Gruppe 14"/>
            <p:cNvGrpSpPr>
              <a:grpSpLocks/>
            </p:cNvGrpSpPr>
            <p:nvPr/>
          </p:nvGrpSpPr>
          <p:grpSpPr bwMode="auto">
            <a:xfrm>
              <a:off x="3929058" y="1643050"/>
              <a:ext cx="857256" cy="4000528"/>
              <a:chOff x="2214546" y="1643050"/>
              <a:chExt cx="857256" cy="4000528"/>
            </a:xfrm>
          </p:grpSpPr>
          <p:sp>
            <p:nvSpPr>
              <p:cNvPr id="14" name="Rektangel 34"/>
              <p:cNvSpPr/>
              <p:nvPr/>
            </p:nvSpPr>
            <p:spPr>
              <a:xfrm>
                <a:off x="2214546" y="1643050"/>
                <a:ext cx="857256" cy="10001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5" name="Rektangel 35"/>
              <p:cNvSpPr/>
              <p:nvPr/>
            </p:nvSpPr>
            <p:spPr>
              <a:xfrm>
                <a:off x="2214546" y="2643182"/>
                <a:ext cx="857256" cy="100013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6" name="Rektangel 36"/>
              <p:cNvSpPr/>
              <p:nvPr/>
            </p:nvSpPr>
            <p:spPr>
              <a:xfrm>
                <a:off x="2214546" y="3643314"/>
                <a:ext cx="857256" cy="100013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7" name="Rektangel 37"/>
              <p:cNvSpPr/>
              <p:nvPr/>
            </p:nvSpPr>
            <p:spPr>
              <a:xfrm>
                <a:off x="2214546" y="4643446"/>
                <a:ext cx="857256" cy="10001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 dirty="0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 dirty="0" smtClean="0">
                    <a:solidFill>
                      <a:schemeClr val="tx1"/>
                    </a:solidFill>
                    <a:latin typeface="Calibri" pitchFamily="34" charset="0"/>
                  </a:rPr>
                  <a:t>4</a:t>
                </a:r>
                <a:endParaRPr lang="da-DK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9" name="Gruppe 19"/>
            <p:cNvGrpSpPr>
              <a:grpSpLocks/>
            </p:cNvGrpSpPr>
            <p:nvPr/>
          </p:nvGrpSpPr>
          <p:grpSpPr bwMode="auto">
            <a:xfrm>
              <a:off x="4786314" y="1643050"/>
              <a:ext cx="857256" cy="4000528"/>
              <a:chOff x="2214546" y="1643050"/>
              <a:chExt cx="857256" cy="4000528"/>
            </a:xfrm>
          </p:grpSpPr>
          <p:sp>
            <p:nvSpPr>
              <p:cNvPr id="10" name="Rektangel 30"/>
              <p:cNvSpPr/>
              <p:nvPr/>
            </p:nvSpPr>
            <p:spPr>
              <a:xfrm>
                <a:off x="2214546" y="1643050"/>
                <a:ext cx="857256" cy="10001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 dirty="0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 dirty="0" smtClean="0">
                    <a:solidFill>
                      <a:schemeClr val="tx1"/>
                    </a:solidFill>
                    <a:latin typeface="Calibri" pitchFamily="34" charset="0"/>
                  </a:rPr>
                  <a:t>3</a:t>
                </a:r>
                <a:endParaRPr lang="da-DK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  <p:sp>
            <p:nvSpPr>
              <p:cNvPr id="11" name="Rektangel 31"/>
              <p:cNvSpPr/>
              <p:nvPr/>
            </p:nvSpPr>
            <p:spPr>
              <a:xfrm>
                <a:off x="2214546" y="2643182"/>
                <a:ext cx="857256" cy="100013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2" name="Rektangel 32"/>
              <p:cNvSpPr/>
              <p:nvPr/>
            </p:nvSpPr>
            <p:spPr>
              <a:xfrm>
                <a:off x="2214546" y="3643314"/>
                <a:ext cx="857256" cy="100013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3" name="Rektangel 33"/>
              <p:cNvSpPr/>
              <p:nvPr/>
            </p:nvSpPr>
            <p:spPr>
              <a:xfrm>
                <a:off x="2214546" y="4643446"/>
                <a:ext cx="857256" cy="10001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FIP</a:t>
                </a:r>
              </a:p>
              <a:p>
                <a:pPr algn="ctr"/>
                <a:r>
                  <a:rPr lang="da-DK">
                    <a:solidFill>
                      <a:schemeClr val="tx1"/>
                    </a:solidFill>
                    <a:latin typeface="Calibri" pitchFamily="34" charset="0"/>
                  </a:rPr>
                  <a:t>4</a:t>
                </a:r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zh-HK" sz="5400" dirty="0" smtClean="0">
                <a:solidFill>
                  <a:schemeClr val="tx1"/>
                </a:solidFill>
                <a:effectLst/>
              </a:rPr>
              <a:t>I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llustrations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GB" altLang="zh-HK" sz="100" dirty="0" smtClean="0"/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2"/>
              </a:buClr>
              <a:buFont typeface="Wingdings 3"/>
              <a:buNone/>
              <a:defRPr/>
            </a:pPr>
            <a:endParaRPr lang="en-GB" altLang="zh-HK" sz="2400" dirty="0" smtClean="0"/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zh-HK" sz="2400" dirty="0" smtClean="0"/>
              <a:t>Postmarks only need to be illustrated when originals are not clear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zh-HK" sz="2400" dirty="0" smtClean="0"/>
              <a:t>Maps should be of reasonable size and not contain excessive details.</a:t>
            </a:r>
            <a:endParaRPr lang="en-GB" altLang="zh-HK" sz="1600" dirty="0" smtClean="0"/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zh-HK" sz="2400" dirty="0" smtClean="0"/>
              <a:t>Colour scans, photographs, photocopies of covers should be at least 25% different in size to the original.  </a:t>
            </a:r>
            <a:r>
              <a:rPr lang="en-GB" altLang="zh-HK" sz="2000" dirty="0" smtClean="0"/>
              <a:t>(May be more than 25% smaller if still readable)</a:t>
            </a:r>
            <a:endParaRPr lang="en-GB" altLang="zh-HK" sz="2400" dirty="0" smtClean="0"/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GB" altLang="zh-HK" sz="1600" dirty="0" smtClean="0"/>
          </a:p>
          <a:p>
            <a:pPr marL="621792" lvl="1" algn="just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GB" altLang="zh-HK" sz="2000" dirty="0" smtClean="0"/>
              <a:t>Full size (or enlarged) scan of a postal marking or part of a cover allowed</a:t>
            </a:r>
          </a:p>
          <a:p>
            <a:pPr marL="621792" lvl="1" algn="just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GB" altLang="zh-HK" sz="2000" dirty="0" smtClean="0"/>
              <a:t>Black and white reproductions should be upgraded to colour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19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1843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CF77DB-838E-4CB6-9433-72C0BB57844D}" type="slidenum">
              <a:rPr lang="sv-SE" smtClean="0">
                <a:ea typeface="新細明體"/>
                <a:cs typeface="新細明體"/>
              </a:rPr>
              <a:pPr/>
              <a:t>2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98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18436" name="Content Placeholder 4"/>
          <p:cNvSpPr>
            <a:spLocks noGrp="1"/>
          </p:cNvSpPr>
          <p:nvPr>
            <p:ph idx="1"/>
          </p:nvPr>
        </p:nvSpPr>
        <p:spPr>
          <a:xfrm>
            <a:off x="285750" y="1928813"/>
            <a:ext cx="6172200" cy="5026025"/>
          </a:xfrm>
        </p:spPr>
        <p:txBody>
          <a:bodyPr/>
          <a:lstStyle/>
          <a:p>
            <a:pPr marL="623888" indent="-514350" eaLnBrk="1" hangingPunct="1">
              <a:buFont typeface="Calibri" pitchFamily="34" charset="0"/>
              <a:buAutoNum type="arabicPeriod"/>
            </a:pPr>
            <a:r>
              <a:rPr lang="en-US" sz="3200" smtClean="0"/>
              <a:t>Introduction</a:t>
            </a:r>
          </a:p>
          <a:p>
            <a:pPr marL="623888" indent="-514350" eaLnBrk="1" hangingPunct="1">
              <a:buFont typeface="Calibri" pitchFamily="34" charset="0"/>
              <a:buAutoNum type="arabicPeriod"/>
            </a:pPr>
            <a:r>
              <a:rPr lang="en-US" sz="3200" smtClean="0"/>
              <a:t>Choose the right subject</a:t>
            </a:r>
          </a:p>
          <a:p>
            <a:pPr marL="623888" indent="-514350" eaLnBrk="1" hangingPunct="1">
              <a:buFont typeface="Calibri" pitchFamily="34" charset="0"/>
              <a:buAutoNum type="arabicPeriod"/>
            </a:pPr>
            <a:r>
              <a:rPr lang="en-US" sz="3200" smtClean="0"/>
              <a:t>Send “Advance” pages</a:t>
            </a:r>
          </a:p>
          <a:p>
            <a:pPr marL="623888" indent="-514350" eaLnBrk="1" hangingPunct="1">
              <a:buFont typeface="Calibri" pitchFamily="34" charset="0"/>
              <a:buAutoNum type="arabicPeriod"/>
            </a:pPr>
            <a:r>
              <a:rPr lang="en-US" sz="3200" smtClean="0"/>
              <a:t>Understand the scoring system</a:t>
            </a:r>
          </a:p>
          <a:p>
            <a:pPr marL="623888" indent="-514350" eaLnBrk="1" hangingPunct="1">
              <a:buFont typeface="Calibri" pitchFamily="34" charset="0"/>
              <a:buAutoNum type="arabicPeriod"/>
            </a:pPr>
            <a:r>
              <a:rPr lang="en-US" sz="3200" smtClean="0"/>
              <a:t>Know what the judges are looking for</a:t>
            </a:r>
          </a:p>
          <a:p>
            <a:pPr marL="623888" indent="-514350" eaLnBrk="1" hangingPunct="1">
              <a:buFont typeface="Calibri" pitchFamily="34" charset="0"/>
              <a:buAutoNum type="arabicPeriod"/>
            </a:pPr>
            <a:r>
              <a:rPr lang="en-US" sz="3200" smtClean="0"/>
              <a:t>Not Gold, what next?</a:t>
            </a:r>
          </a:p>
          <a:p>
            <a:pPr marL="623888" indent="-514350" eaLnBrk="1" hangingPunct="1">
              <a:buFont typeface="Calibri" pitchFamily="34" charset="0"/>
              <a:buAutoNum type="arabicPeriod"/>
            </a:pPr>
            <a:r>
              <a:rPr lang="en-US" sz="3200" smtClean="0"/>
              <a:t>From Gold to Large Gold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sv-SE" altLang="zh-HK" sz="4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altLang="zh-HK" sz="4000" dirty="0" smtClean="0">
                <a:solidFill>
                  <a:schemeClr val="tx1"/>
                </a:solidFill>
                <a:effectLst/>
              </a:rPr>
              <a:t>Condition = 10 points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2071670"/>
            <a:ext cx="6172200" cy="6034617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None/>
            </a:pPr>
            <a:r>
              <a:rPr lang="en-GB" altLang="zh-HK" sz="3600" dirty="0" smtClean="0">
                <a:solidFill>
                  <a:srgbClr val="FF0000"/>
                </a:solidFill>
                <a:cs typeface="新細明體"/>
              </a:rPr>
              <a:t>Why is this important?</a:t>
            </a:r>
          </a:p>
          <a:p>
            <a:pPr algn="ctr" eaLnBrk="1" hangingPunct="1">
              <a:lnSpc>
                <a:spcPct val="120000"/>
              </a:lnSpc>
              <a:buNone/>
            </a:pPr>
            <a:endParaRPr lang="en-GB" altLang="zh-HK" sz="1200" dirty="0" smtClean="0">
              <a:solidFill>
                <a:srgbClr val="FD2711"/>
              </a:solidFill>
              <a:latin typeface="Verdana" pitchFamily="34" charset="0"/>
              <a:cs typeface="新細明體"/>
            </a:endParaRPr>
          </a:p>
          <a:p>
            <a:pPr eaLnBrk="1" fontAlgn="t" hangingPunct="1">
              <a:lnSpc>
                <a:spcPct val="120000"/>
              </a:lnSpc>
            </a:pPr>
            <a:r>
              <a:rPr lang="en-US" altLang="zh-HK" sz="2800" dirty="0" smtClean="0">
                <a:solidFill>
                  <a:schemeClr val="accent1"/>
                </a:solidFill>
                <a:cs typeface="新細明體"/>
              </a:rPr>
              <a:t>Covers in good </a:t>
            </a:r>
            <a:r>
              <a:rPr lang="en-US" altLang="zh-HK" sz="2800" dirty="0" smtClean="0">
                <a:solidFill>
                  <a:schemeClr val="folHlink"/>
                </a:solidFill>
                <a:cs typeface="新細明體"/>
              </a:rPr>
              <a:t>condition are a pleasure to</a:t>
            </a:r>
            <a:r>
              <a:rPr lang="en-US" altLang="zh-HK" sz="2800" dirty="0" smtClean="0">
                <a:solidFill>
                  <a:schemeClr val="accent1"/>
                </a:solidFill>
                <a:cs typeface="新細明體"/>
              </a:rPr>
              <a:t> look at </a:t>
            </a:r>
          </a:p>
          <a:p>
            <a:pPr eaLnBrk="1" fontAlgn="t" hangingPunct="1">
              <a:lnSpc>
                <a:spcPct val="120000"/>
              </a:lnSpc>
            </a:pPr>
            <a:endParaRPr lang="en-US" altLang="zh-HK" sz="1600" dirty="0" smtClean="0">
              <a:solidFill>
                <a:schemeClr val="accent1"/>
              </a:solidFill>
              <a:cs typeface="新細明體"/>
            </a:endParaRPr>
          </a:p>
          <a:p>
            <a:pPr eaLnBrk="1" fontAlgn="t" hangingPunct="1">
              <a:lnSpc>
                <a:spcPct val="120000"/>
              </a:lnSpc>
            </a:pPr>
            <a:r>
              <a:rPr lang="en-US" altLang="zh-HK" sz="2800" dirty="0" smtClean="0">
                <a:solidFill>
                  <a:schemeClr val="accent1"/>
                </a:solidFill>
                <a:cs typeface="新細明體"/>
              </a:rPr>
              <a:t>Covers in the best condition represent good investment over similar ones in poor condition</a:t>
            </a:r>
          </a:p>
          <a:p>
            <a:pPr eaLnBrk="1" fontAlgn="t" hangingPunct="1">
              <a:lnSpc>
                <a:spcPct val="120000"/>
              </a:lnSpc>
            </a:pPr>
            <a:r>
              <a:rPr lang="en-US" altLang="zh-TW" sz="2800" dirty="0" smtClean="0">
                <a:solidFill>
                  <a:schemeClr val="accent1"/>
                </a:solidFill>
                <a:cs typeface="新細明體"/>
              </a:rPr>
              <a:t>Exceptionally good condition can earn </a:t>
            </a:r>
            <a:r>
              <a:rPr lang="en-US" altLang="zh-TW" sz="2800" dirty="0" smtClean="0">
                <a:solidFill>
                  <a:schemeClr val="folHlink"/>
                </a:solidFill>
                <a:cs typeface="新細明體"/>
              </a:rPr>
              <a:t>points lost</a:t>
            </a:r>
            <a:r>
              <a:rPr lang="en-US" altLang="zh-TW" sz="2800" dirty="0" smtClean="0">
                <a:solidFill>
                  <a:schemeClr val="accent1"/>
                </a:solidFill>
                <a:cs typeface="新細明體"/>
              </a:rPr>
              <a:t> for rarity</a:t>
            </a:r>
            <a:endParaRPr lang="en-GB" altLang="zh-TW" sz="3200" dirty="0" smtClean="0">
              <a:solidFill>
                <a:schemeClr val="accent1"/>
              </a:solidFill>
              <a:cs typeface="新細明體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20</a:t>
            </a:fld>
            <a:endParaRPr lang="sv-SE" dirty="0"/>
          </a:p>
        </p:txBody>
      </p:sp>
      <p:pic>
        <p:nvPicPr>
          <p:cNvPr id="7172" name="Picture 4" descr="C:\Documents and Settings\Pat\Local Settings\Temporary Internet Files\Content.IE5\L8CASSVB\MCj0432627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8" y="707233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Condition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1571604"/>
            <a:ext cx="6172200" cy="6034617"/>
          </a:xfrm>
        </p:spPr>
        <p:txBody>
          <a:bodyPr/>
          <a:lstStyle/>
          <a:p>
            <a:pPr eaLnBrk="1" hangingPunct="1">
              <a:buNone/>
            </a:pPr>
            <a:endParaRPr lang="en-GB" altLang="zh-HK" sz="2400" dirty="0" smtClean="0">
              <a:cs typeface="新細明體"/>
            </a:endParaRPr>
          </a:p>
          <a:p>
            <a:pPr eaLnBrk="1" hangingPunct="1"/>
            <a:r>
              <a:rPr lang="en-GB" altLang="zh-HK" sz="2400" dirty="0" smtClean="0">
                <a:cs typeface="新細明體"/>
              </a:rPr>
              <a:t>Postal markings, hand-written markings and </a:t>
            </a:r>
            <a:r>
              <a:rPr lang="en-GB" altLang="zh-HK" sz="2400" dirty="0" err="1" smtClean="0">
                <a:cs typeface="新細明體"/>
              </a:rPr>
              <a:t>datestamps</a:t>
            </a:r>
            <a:r>
              <a:rPr lang="en-GB" altLang="zh-HK" sz="2400" dirty="0" smtClean="0">
                <a:cs typeface="新細明體"/>
              </a:rPr>
              <a:t> should be readable. This is even more important in postmark (</a:t>
            </a:r>
            <a:r>
              <a:rPr lang="en-GB" altLang="zh-HK" sz="2400" dirty="0" err="1" smtClean="0">
                <a:cs typeface="新細明體"/>
              </a:rPr>
              <a:t>marcophily</a:t>
            </a:r>
            <a:r>
              <a:rPr lang="en-GB" altLang="zh-HK" sz="2400" dirty="0" smtClean="0">
                <a:cs typeface="新細明體"/>
              </a:rPr>
              <a:t>) exhibits</a:t>
            </a:r>
          </a:p>
          <a:p>
            <a:pPr eaLnBrk="1" hangingPunct="1"/>
            <a:endParaRPr lang="en-GB" altLang="zh-HK" sz="2400" dirty="0" smtClean="0">
              <a:cs typeface="新細明體"/>
            </a:endParaRPr>
          </a:p>
          <a:p>
            <a:pPr eaLnBrk="1" hangingPunct="1"/>
            <a:r>
              <a:rPr lang="en-GB" altLang="zh-HK" sz="2400" dirty="0" smtClean="0">
                <a:cs typeface="新細明體"/>
              </a:rPr>
              <a:t>Stamps on cover or with postmarks should be in good condition</a:t>
            </a:r>
          </a:p>
          <a:p>
            <a:pPr eaLnBrk="1" hangingPunct="1"/>
            <a:endParaRPr lang="en-GB" altLang="zh-HK" sz="2400" dirty="0" smtClean="0">
              <a:cs typeface="新細明體"/>
            </a:endParaRPr>
          </a:p>
          <a:p>
            <a:pPr eaLnBrk="1" hangingPunct="1"/>
            <a:r>
              <a:rPr lang="en-GB" altLang="zh-HK" sz="2400" dirty="0" err="1" smtClean="0">
                <a:cs typeface="新細明體"/>
              </a:rPr>
              <a:t>Stampless</a:t>
            </a:r>
            <a:r>
              <a:rPr lang="en-GB" altLang="zh-HK" sz="2400" dirty="0" smtClean="0">
                <a:cs typeface="新細明體"/>
              </a:rPr>
              <a:t> letters before the issue of stamps should be clean and with minimal creasing and minimal torn edges</a:t>
            </a:r>
          </a:p>
          <a:p>
            <a:pPr eaLnBrk="1" hangingPunct="1"/>
            <a:endParaRPr lang="en-GB" altLang="zh-HK" sz="2400" dirty="0" smtClean="0">
              <a:cs typeface="新細明體"/>
            </a:endParaRPr>
          </a:p>
          <a:p>
            <a:pPr eaLnBrk="1" hangingPunct="1"/>
            <a:r>
              <a:rPr lang="en-GB" altLang="zh-HK" sz="2400" dirty="0" smtClean="0">
                <a:cs typeface="新細明體"/>
              </a:rPr>
              <a:t>Non-philatelic material should be in good condition and preferably original e.g. photos, newspaper etc</a:t>
            </a:r>
          </a:p>
          <a:p>
            <a:pPr eaLnBrk="1" hangingPunct="1">
              <a:buFont typeface="Wingdings" pitchFamily="2" charset="2"/>
              <a:buChar char="Ø"/>
            </a:pPr>
            <a:endParaRPr lang="en-GB" altLang="zh-TW" sz="2400" dirty="0" smtClean="0">
              <a:cs typeface="新細明體"/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21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HK" sz="2800" dirty="0" smtClean="0">
                <a:cs typeface="新細明體"/>
              </a:rPr>
              <a:t>Disaster mail e.g. shipwreck, airplane crash, train crash, disinfected mail, military letters  during campaigns etc. cannot be expected to be in perfect condition</a:t>
            </a:r>
          </a:p>
          <a:p>
            <a:pPr algn="just" eaLnBrk="1" hangingPunct="1">
              <a:lnSpc>
                <a:spcPct val="120000"/>
              </a:lnSpc>
            </a:pPr>
            <a:endParaRPr lang="en-GB" altLang="zh-HK" sz="2800" dirty="0" smtClean="0">
              <a:cs typeface="新細明體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en-GB" altLang="zh-HK" sz="2800" dirty="0" smtClean="0">
                <a:cs typeface="新細明體"/>
              </a:rPr>
              <a:t>A “rare” item in less than satisfactory condition can be shown if </a:t>
            </a:r>
            <a:r>
              <a:rPr lang="en-GB" altLang="zh-HK" sz="2800" b="1" u="sng" dirty="0" smtClean="0">
                <a:cs typeface="新細明體"/>
              </a:rPr>
              <a:t>required</a:t>
            </a:r>
            <a:r>
              <a:rPr lang="en-GB" altLang="zh-HK" sz="2800" dirty="0" smtClean="0">
                <a:cs typeface="新細明體"/>
              </a:rPr>
              <a:t> by the story. Avoid showing it as its bad condition  might cost more points than its “rarity” will earn.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Char char="Ø"/>
            </a:pPr>
            <a:endParaRPr lang="en-GB" altLang="zh-HK" sz="1400" dirty="0" smtClean="0">
              <a:cs typeface="新細明體"/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Char char="Ø"/>
            </a:pPr>
            <a:endParaRPr lang="en-GB" altLang="zh-TW" sz="1050" dirty="0" smtClean="0">
              <a:cs typeface="新細明體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22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zh-HK" sz="2400" dirty="0" smtClean="0">
                <a:cs typeface="新細明體"/>
              </a:rPr>
              <a:t>Minor improvement to the condition of the cover is acceptable e.g. removal of dirt, stains, refolding </a:t>
            </a:r>
            <a:r>
              <a:rPr lang="en-GB" altLang="zh-HK" sz="2400" dirty="0" err="1" smtClean="0">
                <a:cs typeface="新細明體"/>
              </a:rPr>
              <a:t>stampless</a:t>
            </a:r>
            <a:r>
              <a:rPr lang="en-GB" altLang="zh-HK" sz="2400" dirty="0" smtClean="0">
                <a:cs typeface="新細明體"/>
              </a:rPr>
              <a:t> letters</a:t>
            </a:r>
          </a:p>
          <a:p>
            <a:pPr eaLnBrk="1" hangingPunct="1"/>
            <a:endParaRPr lang="en-GB" altLang="zh-HK" sz="2400" dirty="0" smtClean="0">
              <a:cs typeface="新細明體"/>
            </a:endParaRPr>
          </a:p>
          <a:p>
            <a:pPr eaLnBrk="1" hangingPunct="1"/>
            <a:r>
              <a:rPr lang="en-GB" altLang="zh-HK" sz="2400" dirty="0" smtClean="0">
                <a:cs typeface="新細明體"/>
              </a:rPr>
              <a:t>Major improvement such as </a:t>
            </a:r>
            <a:r>
              <a:rPr lang="en-GB" altLang="zh-HK" sz="2400" dirty="0" err="1" smtClean="0">
                <a:cs typeface="新細明體"/>
              </a:rPr>
              <a:t>rebacking</a:t>
            </a:r>
            <a:r>
              <a:rPr lang="en-GB" altLang="zh-HK" sz="2400" dirty="0" smtClean="0">
                <a:cs typeface="新細明體"/>
              </a:rPr>
              <a:t> of a front, repairing major tears, redrawing of the address etc should be mentioned on the page</a:t>
            </a:r>
          </a:p>
          <a:p>
            <a:pPr eaLnBrk="1" hangingPunct="1"/>
            <a:endParaRPr lang="en-GB" altLang="zh-HK" sz="2400" dirty="0" smtClean="0">
              <a:cs typeface="新細明體"/>
            </a:endParaRPr>
          </a:p>
          <a:p>
            <a:pPr eaLnBrk="1" hangingPunct="1"/>
            <a:r>
              <a:rPr lang="en-GB" altLang="zh-HK" sz="2400" dirty="0" smtClean="0">
                <a:cs typeface="新細明體"/>
              </a:rPr>
              <a:t>Improvement of postmarks and hand-written markings are not acceptable and will be treated as forgeries</a:t>
            </a:r>
          </a:p>
          <a:p>
            <a:pPr eaLnBrk="1" hangingPunct="1"/>
            <a:endParaRPr lang="en-GB" altLang="zh-HK" sz="2400" dirty="0" smtClean="0">
              <a:cs typeface="新細明體"/>
            </a:endParaRPr>
          </a:p>
          <a:p>
            <a:pPr eaLnBrk="1" hangingPunct="1"/>
            <a:r>
              <a:rPr lang="en-GB" altLang="zh-HK" sz="2400" dirty="0" smtClean="0">
                <a:cs typeface="新細明體"/>
              </a:rPr>
              <a:t>Doubtful items are likely to be referred to the expert team for further investigation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GB" altLang="zh-HK" sz="2400" dirty="0" smtClean="0">
              <a:cs typeface="新細明體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GB" altLang="zh-TW" sz="2400" dirty="0" smtClean="0">
              <a:cs typeface="新細明體"/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23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sv-SE" altLang="zh-HK" sz="5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Philatelic Rarity = 20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1928794"/>
            <a:ext cx="6172200" cy="6034617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None/>
            </a:pPr>
            <a:r>
              <a:rPr lang="en-GB" altLang="zh-HK" sz="3600" dirty="0" smtClean="0">
                <a:solidFill>
                  <a:srgbClr val="FF0000"/>
                </a:solidFill>
                <a:cs typeface="新細明體"/>
              </a:rPr>
              <a:t>Why is this important?</a:t>
            </a:r>
          </a:p>
          <a:p>
            <a:pPr eaLnBrk="1" fontAlgn="t" hangingPunct="1">
              <a:lnSpc>
                <a:spcPct val="120000"/>
              </a:lnSpc>
            </a:pPr>
            <a:r>
              <a:rPr lang="en-US" altLang="zh-HK" sz="2400" dirty="0" smtClean="0">
                <a:solidFill>
                  <a:schemeClr val="folHlink"/>
                </a:solidFill>
                <a:cs typeface="新細明體"/>
              </a:rPr>
              <a:t>Presence of rare items reflects the quality of the exhibit, more rare items there are, harder for the exhibit to be duplicated</a:t>
            </a:r>
          </a:p>
          <a:p>
            <a:pPr eaLnBrk="1" fontAlgn="t" hangingPunct="1">
              <a:lnSpc>
                <a:spcPct val="120000"/>
              </a:lnSpc>
              <a:buFont typeface="Wingdings" pitchFamily="2" charset="2"/>
              <a:buChar char="Ø"/>
            </a:pPr>
            <a:endParaRPr lang="en-US" altLang="zh-HK" sz="1400" dirty="0" smtClean="0">
              <a:solidFill>
                <a:schemeClr val="folHlink"/>
              </a:solidFill>
              <a:cs typeface="新細明體"/>
            </a:endParaRPr>
          </a:p>
          <a:p>
            <a:pPr eaLnBrk="1" fontAlgn="t" hangingPunct="1">
              <a:lnSpc>
                <a:spcPct val="120000"/>
              </a:lnSpc>
            </a:pPr>
            <a:r>
              <a:rPr lang="en-US" altLang="zh-HK" sz="2400" dirty="0" smtClean="0">
                <a:solidFill>
                  <a:schemeClr val="folHlink"/>
                </a:solidFill>
                <a:cs typeface="新細明體"/>
              </a:rPr>
              <a:t>Use of rare items instead of more common examples also shows the knowledge of the exhibitor</a:t>
            </a:r>
          </a:p>
          <a:p>
            <a:pPr eaLnBrk="1" fontAlgn="t" hangingPunct="1">
              <a:lnSpc>
                <a:spcPct val="120000"/>
              </a:lnSpc>
              <a:buFont typeface="Wingdings" pitchFamily="2" charset="2"/>
              <a:buChar char="Ø"/>
            </a:pPr>
            <a:endParaRPr lang="en-US" altLang="zh-HK" sz="1100" dirty="0" smtClean="0">
              <a:solidFill>
                <a:schemeClr val="folHlink"/>
              </a:solidFill>
              <a:cs typeface="新細明體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en-GB" altLang="zh-HK" sz="2400" dirty="0" smtClean="0">
                <a:solidFill>
                  <a:schemeClr val="folHlink"/>
                </a:solidFill>
                <a:cs typeface="新細明體"/>
              </a:rPr>
              <a:t>A “Gold medal” exhibit is expected to have rare items as appropriate to its subject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Char char="Ø"/>
            </a:pPr>
            <a:endParaRPr lang="en-GB" altLang="zh-HK" sz="1050" dirty="0" smtClean="0">
              <a:solidFill>
                <a:schemeClr val="folHlink"/>
              </a:solidFill>
              <a:latin typeface="Verdana" pitchFamily="34" charset="0"/>
              <a:cs typeface="新細明體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24</a:t>
            </a:fld>
            <a:endParaRPr lang="sv-SE" dirty="0"/>
          </a:p>
        </p:txBody>
      </p:sp>
      <p:pic>
        <p:nvPicPr>
          <p:cNvPr id="7" name="Picture 6" descr="Bordeaux_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6" y="7000892"/>
            <a:ext cx="2306359" cy="149124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1500166"/>
            <a:ext cx="6172200" cy="6034617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en-GB" altLang="zh-HK" sz="2400" dirty="0" smtClean="0">
                <a:cs typeface="新細明體"/>
              </a:rPr>
              <a:t>“Rarity” = the number known and has no connection to item cost</a:t>
            </a:r>
          </a:p>
          <a:p>
            <a:pPr algn="just" eaLnBrk="1" hangingPunct="1">
              <a:lnSpc>
                <a:spcPct val="110000"/>
              </a:lnSpc>
            </a:pPr>
            <a:endParaRPr lang="en-GB" altLang="zh-HK" sz="1200" dirty="0" smtClean="0">
              <a:cs typeface="新細明體"/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en-GB" altLang="zh-HK" sz="2400" dirty="0" smtClean="0">
                <a:cs typeface="新細明體"/>
              </a:rPr>
              <a:t>“Scarcity” = quantity available relative to DEMAND and relates directly to cost. 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en-GB" altLang="zh-HK" sz="2000" dirty="0" smtClean="0">
                <a:cs typeface="新細明體"/>
              </a:rPr>
              <a:t>This is also known as “</a:t>
            </a:r>
            <a:r>
              <a:rPr lang="en-GB" altLang="zh-HK" sz="2000" dirty="0" smtClean="0">
                <a:solidFill>
                  <a:srgbClr val="0070C0"/>
                </a:solidFill>
                <a:cs typeface="新細明體"/>
              </a:rPr>
              <a:t>relative rarity” </a:t>
            </a:r>
            <a:r>
              <a:rPr lang="en-GB" altLang="zh-HK" sz="2000" dirty="0" smtClean="0">
                <a:cs typeface="新細明體"/>
              </a:rPr>
              <a:t>which distinguishes between important rarities and minor rare varieties. </a:t>
            </a:r>
          </a:p>
          <a:p>
            <a:pPr algn="just" eaLnBrk="1" hangingPunct="1">
              <a:lnSpc>
                <a:spcPct val="110000"/>
              </a:lnSpc>
            </a:pPr>
            <a:endParaRPr lang="en-GB" altLang="zh-HK" sz="1200" dirty="0" smtClean="0">
              <a:cs typeface="新細明體"/>
            </a:endParaRPr>
          </a:p>
          <a:p>
            <a:pPr eaLnBrk="1" hangingPunct="1">
              <a:lnSpc>
                <a:spcPct val="110000"/>
              </a:lnSpc>
            </a:pPr>
            <a:r>
              <a:rPr lang="en-GB" altLang="zh-HK" sz="2400" dirty="0" smtClean="0">
                <a:cs typeface="新細明體"/>
              </a:rPr>
              <a:t>Rare items are not necessarily </a:t>
            </a:r>
            <a:r>
              <a:rPr lang="en-GB" altLang="zh-HK" sz="2400" dirty="0" smtClean="0">
                <a:solidFill>
                  <a:srgbClr val="FD2711"/>
                </a:solidFill>
                <a:cs typeface="新細明體"/>
              </a:rPr>
              <a:t>EXPENSIVE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GB" altLang="zh-HK" sz="2400" dirty="0" smtClean="0">
                <a:solidFill>
                  <a:srgbClr val="FD2711"/>
                </a:solidFill>
                <a:cs typeface="新細明體"/>
              </a:rPr>
              <a:t>  </a:t>
            </a:r>
          </a:p>
          <a:p>
            <a:pPr eaLnBrk="1" hangingPunct="1">
              <a:lnSpc>
                <a:spcPct val="110000"/>
              </a:lnSpc>
            </a:pPr>
            <a:r>
              <a:rPr lang="en-GB" altLang="zh-HK" sz="2400" dirty="0" smtClean="0">
                <a:cs typeface="新細明體"/>
              </a:rPr>
              <a:t>Exhibit text should convey rarity information (how many known and </a:t>
            </a:r>
            <a:r>
              <a:rPr lang="en-GB" altLang="zh-HK" sz="2400" i="1" dirty="0" smtClean="0">
                <a:cs typeface="新細明體"/>
              </a:rPr>
              <a:t>what exactly </a:t>
            </a:r>
            <a:r>
              <a:rPr lang="en-GB" altLang="zh-HK" sz="2400" dirty="0" smtClean="0">
                <a:cs typeface="新細明體"/>
              </a:rPr>
              <a:t>is rare)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Ø"/>
            </a:pPr>
            <a:endParaRPr lang="en-GB" altLang="zh-HK" sz="1200" dirty="0" smtClean="0">
              <a:latin typeface="Verdana" pitchFamily="34" charset="0"/>
              <a:cs typeface="新細明體"/>
            </a:endParaRP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Ø"/>
            </a:pPr>
            <a:endParaRPr lang="en-GB" altLang="zh-HK" sz="1000" dirty="0" smtClean="0">
              <a:solidFill>
                <a:schemeClr val="folHlink"/>
              </a:solidFill>
              <a:latin typeface="Verdana" pitchFamily="34" charset="0"/>
              <a:cs typeface="新細明體"/>
            </a:endParaRPr>
          </a:p>
          <a:p>
            <a:pPr algn="just" eaLnBrk="1" hangingPunct="1">
              <a:lnSpc>
                <a:spcPct val="110000"/>
              </a:lnSpc>
              <a:buFont typeface="Arial" charset="0"/>
              <a:buNone/>
            </a:pPr>
            <a:endParaRPr lang="en-GB" altLang="zh-TW" sz="1000" dirty="0" smtClean="0">
              <a:solidFill>
                <a:schemeClr val="folHlink"/>
              </a:solidFill>
              <a:latin typeface="Verdana" pitchFamily="34" charset="0"/>
              <a:cs typeface="新細明體"/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25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800" dirty="0" smtClean="0"/>
              <a:t>A “Broad Scope” exhibit will be expected to have many rarities in every frame. However not all rarities known for the subject will be needed.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800" dirty="0" smtClean="0"/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800" dirty="0" smtClean="0"/>
              <a:t>A “Narrow Scope” exhibit with a few known rarities will be expected to have all of them.</a:t>
            </a:r>
          </a:p>
          <a:p>
            <a:pPr eaLnBrk="1" hangingPunct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many rare items?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9EBDD-6497-48D8-BBE6-59C3C5ADE3C7}" type="slidenum">
              <a:rPr lang="sv-SE" smtClean="0"/>
              <a:pPr>
                <a:defRPr/>
              </a:pPr>
              <a:t>26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Which Rarity?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altLang="zh-HK" sz="2400" dirty="0" smtClean="0">
                <a:cs typeface="新細明體"/>
              </a:rPr>
              <a:t>Only rarity relevant to the subject should be shown</a:t>
            </a:r>
          </a:p>
          <a:p>
            <a:pPr algn="just" eaLnBrk="1" hangingPunct="1"/>
            <a:endParaRPr lang="en-GB" altLang="zh-HK" sz="2400" dirty="0" smtClean="0">
              <a:cs typeface="新細明體"/>
            </a:endParaRPr>
          </a:p>
          <a:p>
            <a:pPr algn="just" eaLnBrk="1" hangingPunct="1"/>
            <a:r>
              <a:rPr lang="en-GB" altLang="zh-HK" sz="2400" dirty="0" smtClean="0">
                <a:cs typeface="新細明體"/>
              </a:rPr>
              <a:t>Inappropriate or duplicate rarities would not gain points or may even lose points under treatment!</a:t>
            </a:r>
          </a:p>
          <a:p>
            <a:pPr algn="just" eaLnBrk="1" hangingPunct="1"/>
            <a:endParaRPr lang="en-GB" altLang="zh-HK" sz="2400" dirty="0" smtClean="0">
              <a:cs typeface="新細明體"/>
            </a:endParaRPr>
          </a:p>
          <a:p>
            <a:pPr algn="just" eaLnBrk="1" hangingPunct="1"/>
            <a:r>
              <a:rPr lang="en-US" sz="2400" dirty="0" smtClean="0"/>
              <a:t>Important to show rarities well known to judges, EVEN if these are not the most rare for the subject. 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GB" altLang="zh-HK" sz="2400" dirty="0" smtClean="0">
                <a:cs typeface="新細明體"/>
              </a:rPr>
              <a:t>In summary: A Gold Medal exhibit is one that cannot be duplicated easily.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endParaRPr lang="en-GB" altLang="zh-HK" sz="2400" dirty="0" smtClean="0">
              <a:cs typeface="新細明體"/>
            </a:endParaRPr>
          </a:p>
          <a:p>
            <a:pPr algn="just" eaLnBrk="1" hangingPunct="1"/>
            <a:endParaRPr lang="en-GB" altLang="zh-HK" sz="2400" dirty="0" smtClean="0">
              <a:cs typeface="新細明體"/>
            </a:endParaRPr>
          </a:p>
          <a:p>
            <a:pPr algn="just" eaLnBrk="1" hangingPunct="1"/>
            <a:endParaRPr lang="en-GB" altLang="zh-HK" sz="2400" dirty="0" smtClean="0">
              <a:cs typeface="新細明體"/>
            </a:endParaRPr>
          </a:p>
          <a:p>
            <a:pPr algn="just" eaLnBrk="1" hangingPunct="1"/>
            <a:endParaRPr lang="en-GB" altLang="zh-TW" sz="2400" dirty="0" smtClean="0">
              <a:cs typeface="新細明體"/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27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4400" dirty="0" smtClean="0">
                <a:solidFill>
                  <a:schemeClr val="tx1"/>
                </a:solidFill>
                <a:effectLst/>
              </a:rPr>
              <a:t>Indicating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Rarity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GB" altLang="zh-HK" sz="2400" dirty="0" smtClean="0">
                <a:cs typeface="新細明體"/>
              </a:rPr>
              <a:t>Methods – no one way </a:t>
            </a:r>
          </a:p>
          <a:p>
            <a:pPr lvl="1" algn="just" eaLnBrk="1" hangingPunct="1">
              <a:lnSpc>
                <a:spcPct val="120000"/>
              </a:lnSpc>
              <a:buClr>
                <a:schemeClr val="accent2"/>
              </a:buClr>
            </a:pPr>
            <a:r>
              <a:rPr lang="en-GB" altLang="zh-HK" sz="2000" dirty="0" smtClean="0">
                <a:cs typeface="新細明體"/>
              </a:rPr>
              <a:t>Text – different font or bolded, set off from other write-up</a:t>
            </a:r>
          </a:p>
          <a:p>
            <a:pPr lvl="1" algn="just" eaLnBrk="1" hangingPunct="1">
              <a:lnSpc>
                <a:spcPct val="120000"/>
              </a:lnSpc>
              <a:buClr>
                <a:schemeClr val="accent2"/>
              </a:buClr>
            </a:pPr>
            <a:r>
              <a:rPr lang="en-GB" altLang="zh-HK" sz="2000" dirty="0" smtClean="0">
                <a:cs typeface="新細明體"/>
              </a:rPr>
              <a:t>Backing or borders</a:t>
            </a:r>
          </a:p>
          <a:p>
            <a:pPr lvl="1" algn="just" eaLnBrk="1" hangingPunct="1">
              <a:lnSpc>
                <a:spcPct val="120000"/>
              </a:lnSpc>
              <a:buClr>
                <a:schemeClr val="accent2"/>
              </a:buClr>
            </a:pPr>
            <a:r>
              <a:rPr lang="en-GB" altLang="zh-HK" sz="2000" dirty="0" smtClean="0">
                <a:cs typeface="新細明體"/>
              </a:rPr>
              <a:t>Extra white space around item</a:t>
            </a:r>
          </a:p>
          <a:p>
            <a:pPr lvl="1" algn="just" eaLnBrk="1" hangingPunct="1">
              <a:lnSpc>
                <a:spcPct val="120000"/>
              </a:lnSpc>
              <a:buClr>
                <a:schemeClr val="accent2"/>
              </a:buClr>
            </a:pPr>
            <a:r>
              <a:rPr lang="en-US" sz="2000" dirty="0" smtClean="0"/>
              <a:t>Dots, stars or other pointers are less desirable</a:t>
            </a:r>
          </a:p>
          <a:p>
            <a:pPr algn="just" eaLnBrk="1" hangingPunct="1">
              <a:lnSpc>
                <a:spcPct val="120000"/>
              </a:lnSpc>
            </a:pPr>
            <a:endParaRPr lang="en-US" sz="900" dirty="0" smtClean="0"/>
          </a:p>
          <a:p>
            <a:pPr algn="just" eaLnBrk="1" hangingPunct="1">
              <a:lnSpc>
                <a:spcPct val="120000"/>
              </a:lnSpc>
            </a:pPr>
            <a:r>
              <a:rPr lang="en-GB" altLang="zh-HK" sz="2400" dirty="0" smtClean="0">
                <a:cs typeface="新細明體"/>
              </a:rPr>
              <a:t>Any method should be unobtrusive but also unmistakable</a:t>
            </a:r>
          </a:p>
          <a:p>
            <a:pPr algn="just" eaLnBrk="1" hangingPunct="1">
              <a:lnSpc>
                <a:spcPct val="120000"/>
              </a:lnSpc>
            </a:pPr>
            <a:endParaRPr lang="en-GB" altLang="zh-HK" sz="900" dirty="0" smtClean="0">
              <a:cs typeface="新細明體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en-GB" altLang="zh-HK" sz="2400" dirty="0" smtClean="0">
                <a:cs typeface="新細明體"/>
              </a:rPr>
              <a:t>Any marked item should have text that makes its rarity easily understood</a:t>
            </a:r>
          </a:p>
          <a:p>
            <a:pPr algn="just" eaLnBrk="1" hangingPunct="1">
              <a:lnSpc>
                <a:spcPct val="120000"/>
              </a:lnSpc>
            </a:pPr>
            <a:endParaRPr lang="en-GB" altLang="zh-HK" sz="900" dirty="0" smtClean="0">
              <a:cs typeface="新細明體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en-US" sz="2400" dirty="0" smtClean="0"/>
              <a:t>Only the very best items should be marked – too many lessens impact</a:t>
            </a:r>
          </a:p>
          <a:p>
            <a:pPr algn="just" eaLnBrk="1" hangingPunct="1">
              <a:lnSpc>
                <a:spcPct val="120000"/>
              </a:lnSpc>
            </a:pPr>
            <a:endParaRPr lang="en-GB" altLang="zh-HK" sz="2400" dirty="0" smtClean="0">
              <a:cs typeface="新細明體"/>
            </a:endParaRPr>
          </a:p>
          <a:p>
            <a:pPr algn="just" eaLnBrk="1" hangingPunct="1">
              <a:lnSpc>
                <a:spcPct val="120000"/>
              </a:lnSpc>
            </a:pPr>
            <a:endParaRPr lang="en-GB" altLang="zh-HK" sz="2400" dirty="0" smtClean="0">
              <a:cs typeface="新細明體"/>
            </a:endParaRPr>
          </a:p>
          <a:p>
            <a:pPr algn="just" eaLnBrk="1" hangingPunct="1">
              <a:lnSpc>
                <a:spcPct val="120000"/>
              </a:lnSpc>
            </a:pPr>
            <a:endParaRPr lang="en-GB" altLang="zh-HK" sz="2400" dirty="0" smtClean="0">
              <a:cs typeface="新細明體"/>
            </a:endParaRPr>
          </a:p>
          <a:p>
            <a:pPr algn="just" eaLnBrk="1" hangingPunct="1">
              <a:lnSpc>
                <a:spcPct val="120000"/>
              </a:lnSpc>
            </a:pPr>
            <a:endParaRPr lang="en-GB" altLang="zh-TW" sz="2400" dirty="0" smtClean="0">
              <a:cs typeface="新細明體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28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Documents and Settings\Pat\Local Settings\Temporary Internet Files\Content.IE5\L8CASSVB\MCj037014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7000892"/>
            <a:ext cx="1739189" cy="18370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sv-SE" altLang="zh-HK" sz="4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altLang="zh-HK" sz="3600" dirty="0" smtClean="0">
                <a:solidFill>
                  <a:schemeClr val="tx1"/>
                </a:solidFill>
                <a:effectLst/>
              </a:rPr>
              <a:t>Knowledge, Personal Study &amp; </a:t>
            </a:r>
            <a:br>
              <a:rPr lang="en-GB" altLang="zh-HK" sz="3600" dirty="0" smtClean="0">
                <a:solidFill>
                  <a:schemeClr val="tx1"/>
                </a:solidFill>
                <a:effectLst/>
              </a:rPr>
            </a:br>
            <a:r>
              <a:rPr lang="en-GB" altLang="zh-HK" sz="3600" dirty="0" smtClean="0">
                <a:solidFill>
                  <a:schemeClr val="tx1"/>
                </a:solidFill>
                <a:effectLst/>
              </a:rPr>
              <a:t>Research = 35 points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1928794"/>
            <a:ext cx="6172200" cy="6034617"/>
          </a:xfrm>
        </p:spPr>
        <p:txBody>
          <a:bodyPr/>
          <a:lstStyle/>
          <a:p>
            <a:pPr marL="365760" indent="-256032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GB" altLang="zh-HK" sz="3200" dirty="0" smtClean="0">
                <a:solidFill>
                  <a:srgbClr val="FF0000"/>
                </a:solidFill>
              </a:rPr>
              <a:t>Why is this important?</a:t>
            </a:r>
          </a:p>
          <a:p>
            <a:pPr marL="365760" indent="-256032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GB" altLang="zh-HK" sz="1200" dirty="0" smtClean="0">
              <a:solidFill>
                <a:srgbClr val="FD2711"/>
              </a:solidFill>
            </a:endParaRP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zh-HK" sz="2400" dirty="0" smtClean="0">
                <a:solidFill>
                  <a:schemeClr val="folHlink"/>
                </a:solidFill>
              </a:rPr>
              <a:t>Postal history is about story telling, therefore you need to do some detailed research before telling a good story</a:t>
            </a: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altLang="zh-HK" sz="1100" dirty="0" smtClean="0">
              <a:solidFill>
                <a:schemeClr val="folHlink"/>
              </a:solidFill>
            </a:endParaRP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zh-HK" sz="2400" dirty="0" smtClean="0">
                <a:solidFill>
                  <a:schemeClr val="folHlink"/>
                </a:solidFill>
              </a:rPr>
              <a:t>Most number of points (35) in a single category</a:t>
            </a: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altLang="zh-HK" sz="1100" dirty="0" smtClean="0">
              <a:solidFill>
                <a:schemeClr val="folHlink"/>
              </a:solidFill>
            </a:endParaRP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zh-HK" sz="2400" dirty="0" smtClean="0">
                <a:solidFill>
                  <a:schemeClr val="folHlink"/>
                </a:solidFill>
              </a:rPr>
              <a:t>Personal Study distinguishes between a true philatelist and someone merely copying descriptions from auction catalogs and books</a:t>
            </a:r>
            <a:endParaRPr lang="en-GB" altLang="zh-TW" sz="2400" dirty="0" smtClean="0">
              <a:solidFill>
                <a:schemeClr val="folHlink"/>
              </a:solidFill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29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0" y="2938463"/>
            <a:ext cx="6858000" cy="199072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838200" marR="0" lvl="0" indent="-838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1. Introduction</a:t>
            </a:r>
            <a:endParaRPr kumimoji="0" lang="sv-SE" altLang="zh-TW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Types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2"/>
              </a:buClr>
              <a:buFont typeface="Wingdings 3"/>
              <a:buNone/>
              <a:defRPr/>
            </a:pPr>
            <a:r>
              <a:rPr lang="en-GB" altLang="zh-HK" sz="2200" dirty="0" smtClean="0"/>
              <a:t> An exhibit is a story illustrated with philatelic (and non-philatelic) items. The written storyline reflects your knowledge and so does the material you choose to illustrate your points</a:t>
            </a: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2"/>
              </a:buClr>
              <a:buFont typeface="Wingdings 3"/>
              <a:buNone/>
              <a:defRPr/>
            </a:pPr>
            <a:endParaRPr lang="en-GB" altLang="zh-HK" sz="1100" dirty="0" smtClean="0"/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zh-HK" sz="2200" dirty="0" smtClean="0"/>
              <a:t>Explicit Knowledge</a:t>
            </a:r>
          </a:p>
          <a:p>
            <a:pPr marL="621792" lvl="1" algn="just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GB" altLang="zh-HK" sz="2000" dirty="0" smtClean="0"/>
              <a:t>Explanations and analysis in write-ups</a:t>
            </a: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zh-HK" sz="2200" dirty="0" smtClean="0"/>
              <a:t>Implicit Knowledge</a:t>
            </a:r>
          </a:p>
          <a:p>
            <a:pPr marL="621792" lvl="1" algn="just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GB" altLang="zh-HK" sz="2000" dirty="0" smtClean="0"/>
              <a:t>Material selected to tell story</a:t>
            </a:r>
          </a:p>
          <a:p>
            <a:pPr marL="621792" lvl="1" algn="just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GB" altLang="zh-HK" sz="2000" dirty="0" smtClean="0"/>
              <a:t>Comprehensive bibliography</a:t>
            </a: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zh-HK" sz="2200" dirty="0" smtClean="0"/>
              <a:t>Research &amp; Personal Study</a:t>
            </a:r>
          </a:p>
          <a:p>
            <a:pPr marL="621792" lvl="1" algn="just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GB" altLang="zh-HK" sz="2000" dirty="0" smtClean="0"/>
              <a:t>New Information presented as part of exhibit story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30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Guidelines:</a:t>
            </a:r>
            <a:r>
              <a:rPr lang="en-GB" altLang="zh-HK" sz="4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altLang="zh-HK" sz="3600" dirty="0" smtClean="0">
                <a:solidFill>
                  <a:schemeClr val="tx1"/>
                </a:solidFill>
                <a:effectLst/>
              </a:rPr>
              <a:t>all Sub-classes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1500166"/>
            <a:ext cx="6172200" cy="603461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GB" altLang="zh-HK" sz="2800" dirty="0" smtClean="0">
                <a:cs typeface="新細明體"/>
              </a:rPr>
              <a:t>Are the materials shown analysed correctly?</a:t>
            </a:r>
          </a:p>
          <a:p>
            <a:pPr eaLnBrk="1" hangingPunct="1">
              <a:lnSpc>
                <a:spcPct val="120000"/>
              </a:lnSpc>
            </a:pPr>
            <a:r>
              <a:rPr lang="en-GB" altLang="zh-HK" sz="2000" dirty="0" smtClean="0">
                <a:cs typeface="新細明體"/>
              </a:rPr>
              <a:t>Avoid repeating information obvious on items shown (“parroting”) </a:t>
            </a:r>
          </a:p>
          <a:p>
            <a:pPr eaLnBrk="1" hangingPunct="1">
              <a:lnSpc>
                <a:spcPct val="120000"/>
              </a:lnSpc>
            </a:pPr>
            <a:r>
              <a:rPr lang="en-GB" altLang="zh-HK" sz="2000" dirty="0" smtClean="0">
                <a:cs typeface="新細明體"/>
              </a:rPr>
              <a:t>Information relating to primary focus of story should stand out and is required</a:t>
            </a:r>
          </a:p>
          <a:p>
            <a:pPr eaLnBrk="1" hangingPunct="1">
              <a:lnSpc>
                <a:spcPct val="120000"/>
              </a:lnSpc>
            </a:pPr>
            <a:r>
              <a:rPr lang="en-GB" altLang="zh-HK" sz="2000" dirty="0" smtClean="0">
                <a:cs typeface="新細明體"/>
              </a:rPr>
              <a:t>Information about secondary aspects should be included when appropriate; it helps to explain  your items and you have space</a:t>
            </a:r>
          </a:p>
          <a:p>
            <a:pPr eaLnBrk="1" hangingPunct="1">
              <a:lnSpc>
                <a:spcPct val="120000"/>
              </a:lnSpc>
            </a:pPr>
            <a:r>
              <a:rPr lang="en-GB" altLang="zh-HK" sz="2000" dirty="0" smtClean="0">
                <a:cs typeface="新細明體"/>
              </a:rPr>
              <a:t>Knowledge of all the postal history aspects and the historical background will be rewarded if included.</a:t>
            </a:r>
          </a:p>
          <a:p>
            <a:pPr eaLnBrk="1" hangingPunct="1">
              <a:lnSpc>
                <a:spcPct val="120000"/>
              </a:lnSpc>
            </a:pPr>
            <a:r>
              <a:rPr lang="en-GB" altLang="zh-HK" sz="2000" dirty="0" smtClean="0">
                <a:cs typeface="新細明體"/>
              </a:rPr>
              <a:t>The key facts and relevant information must be easy to locate on the pages</a:t>
            </a:r>
          </a:p>
          <a:p>
            <a:pPr eaLnBrk="1" hangingPunct="1">
              <a:lnSpc>
                <a:spcPct val="120000"/>
              </a:lnSpc>
            </a:pPr>
            <a:r>
              <a:rPr lang="en-GB" altLang="zh-HK" sz="2000" dirty="0" smtClean="0">
                <a:cs typeface="新細明體"/>
              </a:rPr>
              <a:t>Use quarter/half page section introductions to avoid having to repeat the same information on all the pages</a:t>
            </a:r>
          </a:p>
          <a:p>
            <a:pPr eaLnBrk="1" hangingPunct="1">
              <a:lnSpc>
                <a:spcPct val="120000"/>
              </a:lnSpc>
            </a:pPr>
            <a:endParaRPr lang="en-GB" altLang="zh-TW" sz="1000" dirty="0" smtClean="0">
              <a:cs typeface="新細明體"/>
            </a:endParaRP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31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1524000"/>
          </a:xfrm>
        </p:spPr>
        <p:txBody>
          <a:bodyPr>
            <a:normAutofit/>
          </a:bodyPr>
          <a:lstStyle/>
          <a:p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Guidelines: </a:t>
            </a:r>
            <a:r>
              <a:rPr lang="en-GB" altLang="zh-HK" sz="3600" dirty="0" smtClean="0">
                <a:solidFill>
                  <a:schemeClr val="tx1"/>
                </a:solidFill>
                <a:effectLst/>
              </a:rPr>
              <a:t>all Sub-classes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1428728"/>
            <a:ext cx="6172200" cy="6034617"/>
          </a:xfrm>
        </p:spPr>
        <p:txBody>
          <a:bodyPr/>
          <a:lstStyle/>
          <a:p>
            <a:pPr eaLnBrk="1" hangingPunct="1"/>
            <a:r>
              <a:rPr lang="en-GB" altLang="zh-HK" sz="2800" dirty="0" smtClean="0">
                <a:cs typeface="新細明體"/>
              </a:rPr>
              <a:t>Your organization should reflect your chosen primary focus and allow your knowledge to be displayed</a:t>
            </a:r>
          </a:p>
          <a:p>
            <a:pPr eaLnBrk="1" hangingPunct="1"/>
            <a:endParaRPr lang="en-GB" altLang="zh-HK" sz="3200" dirty="0" smtClean="0">
              <a:cs typeface="新細明體"/>
            </a:endParaRPr>
          </a:p>
          <a:p>
            <a:pPr eaLnBrk="1" hangingPunct="1"/>
            <a:r>
              <a:rPr lang="en-GB" altLang="zh-HK" sz="2800" dirty="0" smtClean="0">
                <a:cs typeface="新細明體"/>
              </a:rPr>
              <a:t>New research will be rewarded – make sure the judges know it’s yours!</a:t>
            </a:r>
          </a:p>
          <a:p>
            <a:pPr eaLnBrk="1" hangingPunct="1"/>
            <a:endParaRPr lang="en-GB" altLang="zh-HK" sz="3200" dirty="0" smtClean="0">
              <a:cs typeface="新細明體"/>
            </a:endParaRPr>
          </a:p>
          <a:p>
            <a:pPr lvl="1" eaLnBrk="1" hangingPunct="1">
              <a:buClr>
                <a:schemeClr val="accent2"/>
              </a:buClr>
            </a:pPr>
            <a:r>
              <a:rPr lang="en-GB" altLang="zh-HK" sz="2800" dirty="0" smtClean="0">
                <a:cs typeface="新細明體"/>
              </a:rPr>
              <a:t>Be careful not to include too </a:t>
            </a:r>
            <a:r>
              <a:rPr lang="en-GB" altLang="zh-HK" sz="2800" dirty="0" smtClean="0">
                <a:cs typeface="新細明體"/>
              </a:rPr>
              <a:t>much detailed write up  </a:t>
            </a:r>
            <a:r>
              <a:rPr lang="en-GB" altLang="zh-HK" sz="2800" dirty="0" smtClean="0">
                <a:cs typeface="新細明體"/>
              </a:rPr>
              <a:t>(no research articles, please!) 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32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HK" sz="4000" dirty="0" smtClean="0">
                <a:solidFill>
                  <a:schemeClr val="tx1"/>
                </a:solidFill>
                <a:effectLst/>
              </a:rPr>
              <a:t>Sub-class 2A – postal history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GB" altLang="zh-HK" sz="2600" dirty="0" smtClean="0">
                <a:cs typeface="新細明體"/>
              </a:rPr>
              <a:t>Avoid organizations that relate too closely to traditional stamp exhibits</a:t>
            </a:r>
          </a:p>
          <a:p>
            <a:pPr eaLnBrk="1" hangingPunct="1">
              <a:lnSpc>
                <a:spcPct val="120000"/>
              </a:lnSpc>
            </a:pPr>
            <a:r>
              <a:rPr lang="en-GB" altLang="zh-HK" sz="2600" dirty="0" smtClean="0">
                <a:cs typeface="新細明體"/>
              </a:rPr>
              <a:t>Make sure your write-ups emphasize postal history and not stamp-printing related details</a:t>
            </a:r>
          </a:p>
          <a:p>
            <a:pPr eaLnBrk="1" hangingPunct="1">
              <a:lnSpc>
                <a:spcPct val="120000"/>
              </a:lnSpc>
            </a:pPr>
            <a:r>
              <a:rPr lang="en-GB" altLang="zh-HK" sz="2600" dirty="0" smtClean="0">
                <a:cs typeface="新細明體"/>
              </a:rPr>
              <a:t>Inclusion of non-philatelic items should be relevant and very carefully selected</a:t>
            </a:r>
          </a:p>
          <a:p>
            <a:pPr eaLnBrk="1" hangingPunct="1">
              <a:lnSpc>
                <a:spcPct val="120000"/>
              </a:lnSpc>
            </a:pPr>
            <a:r>
              <a:rPr lang="en-GB" altLang="zh-HK" sz="2600" dirty="0" smtClean="0">
                <a:cs typeface="新細明體"/>
              </a:rPr>
              <a:t>Historical or social commentary should be limited and not distract from telling the philatelic story. Use a distinct font if such commentary is included.</a:t>
            </a:r>
          </a:p>
          <a:p>
            <a:pPr algn="just" eaLnBrk="1" hangingPunct="1">
              <a:lnSpc>
                <a:spcPct val="120000"/>
              </a:lnSpc>
            </a:pPr>
            <a:endParaRPr lang="en-GB" altLang="zh-TW" sz="2600" dirty="0" smtClean="0">
              <a:cs typeface="新細明體"/>
            </a:endParaRPr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33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Sub-class 2B - </a:t>
            </a:r>
            <a:r>
              <a:rPr lang="en-GB" altLang="zh-HK" sz="4400" dirty="0" err="1" smtClean="0">
                <a:solidFill>
                  <a:schemeClr val="tx1"/>
                </a:solidFill>
                <a:effectLst/>
              </a:rPr>
              <a:t>marcophily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1571604"/>
            <a:ext cx="6172200" cy="6034617"/>
          </a:xfrm>
        </p:spPr>
        <p:txBody>
          <a:bodyPr/>
          <a:lstStyle/>
          <a:p>
            <a:pPr algn="just" eaLnBrk="1" hangingPunct="1"/>
            <a:r>
              <a:rPr lang="en-GB" altLang="zh-HK" sz="2800" dirty="0" smtClean="0">
                <a:cs typeface="新細明體"/>
              </a:rPr>
              <a:t>Organization and the primary focus of explanations is </a:t>
            </a:r>
            <a:r>
              <a:rPr lang="en-GB" altLang="zh-HK" sz="2800" u="sng" dirty="0" smtClean="0">
                <a:cs typeface="新細明體"/>
              </a:rPr>
              <a:t>markings</a:t>
            </a:r>
          </a:p>
          <a:p>
            <a:pPr algn="just" eaLnBrk="1" hangingPunct="1"/>
            <a:endParaRPr lang="en-GB" altLang="zh-HK" sz="1200" u="sng" dirty="0" smtClean="0">
              <a:cs typeface="新細明體"/>
            </a:endParaRPr>
          </a:p>
          <a:p>
            <a:pPr algn="just" eaLnBrk="1" hangingPunct="1"/>
            <a:r>
              <a:rPr lang="en-GB" altLang="zh-HK" sz="2800" dirty="0" smtClean="0">
                <a:cs typeface="新細明體"/>
              </a:rPr>
              <a:t>Earliest and latest known dates of markings are essential information</a:t>
            </a:r>
          </a:p>
          <a:p>
            <a:pPr algn="just" eaLnBrk="1" hangingPunct="1"/>
            <a:endParaRPr lang="en-GB" altLang="zh-HK" sz="1200" dirty="0" smtClean="0">
              <a:cs typeface="新細明體"/>
            </a:endParaRPr>
          </a:p>
          <a:p>
            <a:pPr algn="just" eaLnBrk="1" hangingPunct="1"/>
            <a:r>
              <a:rPr lang="en-GB" altLang="zh-HK" sz="2800" dirty="0" smtClean="0">
                <a:cs typeface="新細明體"/>
              </a:rPr>
              <a:t>Cancels not known on cover should be noted as “not recorded on cover” or “no covers known”</a:t>
            </a:r>
          </a:p>
          <a:p>
            <a:pPr algn="just" eaLnBrk="1" hangingPunct="1"/>
            <a:endParaRPr lang="en-GB" altLang="zh-HK" sz="1200" dirty="0" smtClean="0">
              <a:cs typeface="新細明體"/>
            </a:endParaRPr>
          </a:p>
          <a:p>
            <a:pPr algn="just" eaLnBrk="1" hangingPunct="1"/>
            <a:r>
              <a:rPr lang="en-GB" altLang="zh-HK" sz="2800" dirty="0" smtClean="0">
                <a:cs typeface="新細明體"/>
              </a:rPr>
              <a:t>Detailed discussions of rates and routes not necessary but some knowledge shown is desirable. Consider using a different font to differentiate from primary text. </a:t>
            </a:r>
            <a:endParaRPr lang="en-GB" altLang="zh-HK" sz="3200" dirty="0" smtClean="0">
              <a:cs typeface="新細明體"/>
            </a:endParaRPr>
          </a:p>
          <a:p>
            <a:pPr algn="just" eaLnBrk="1" hangingPunct="1">
              <a:lnSpc>
                <a:spcPct val="120000"/>
              </a:lnSpc>
            </a:pPr>
            <a:endParaRPr lang="en-GB" altLang="zh-HK" sz="2400" dirty="0" smtClean="0">
              <a:cs typeface="新細明體"/>
            </a:endParaRPr>
          </a:p>
          <a:p>
            <a:pPr algn="just" eaLnBrk="1" hangingPunct="1">
              <a:lnSpc>
                <a:spcPct val="120000"/>
              </a:lnSpc>
            </a:pPr>
            <a:endParaRPr lang="en-GB" altLang="zh-TW" sz="1050" dirty="0" smtClean="0">
              <a:cs typeface="新細明體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34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Sub-class 2C –Historical, Social, and Special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zh-HK" sz="2800" dirty="0" smtClean="0">
                <a:cs typeface="新細明體"/>
              </a:rPr>
              <a:t>Selection of relevant non-philatelic material is considered under Knowledge</a:t>
            </a:r>
          </a:p>
          <a:p>
            <a:pPr eaLnBrk="1" hangingPunct="1"/>
            <a:r>
              <a:rPr lang="en-GB" altLang="zh-HK" sz="2800" dirty="0" smtClean="0">
                <a:cs typeface="新細明體"/>
              </a:rPr>
              <a:t>Knowledge of historical or social aspects of exhibit story MUST be displayed by organization, balance of exhibit, and in write-ups</a:t>
            </a:r>
          </a:p>
          <a:p>
            <a:pPr eaLnBrk="1" hangingPunct="1"/>
            <a:r>
              <a:rPr lang="en-GB" altLang="zh-HK" sz="2800" dirty="0" smtClean="0">
                <a:cs typeface="新細明體"/>
              </a:rPr>
              <a:t>Information on non-philatelic items should be included.</a:t>
            </a:r>
          </a:p>
          <a:p>
            <a:pPr eaLnBrk="1" hangingPunct="1"/>
            <a:r>
              <a:rPr lang="en-GB" altLang="zh-HK" sz="2800" dirty="0" smtClean="0">
                <a:cs typeface="新細明體"/>
              </a:rPr>
              <a:t>Consider using two distinct fonts (or colours if not too distracting) to distinguish the two types of information</a:t>
            </a:r>
            <a:endParaRPr lang="en-GB" altLang="zh-HK" sz="3200" dirty="0" smtClean="0">
              <a:cs typeface="新細明體"/>
            </a:endParaRPr>
          </a:p>
          <a:p>
            <a:pPr algn="just" eaLnBrk="1" hangingPunct="1"/>
            <a:endParaRPr lang="en-GB" altLang="zh-HK" sz="2400" dirty="0" smtClean="0">
              <a:cs typeface="新細明體"/>
            </a:endParaRPr>
          </a:p>
          <a:p>
            <a:pPr algn="just" eaLnBrk="1" hangingPunct="1"/>
            <a:endParaRPr lang="en-GB" altLang="zh-TW" sz="1050" dirty="0" smtClean="0">
              <a:cs typeface="新細明體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35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sv-SE" altLang="zh-HK" sz="5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zh-HK" sz="4400" dirty="0" smtClean="0">
                <a:solidFill>
                  <a:schemeClr val="tx1"/>
                </a:solidFill>
                <a:effectLst/>
              </a:rPr>
              <a:t>Philatelic</a:t>
            </a:r>
            <a:r>
              <a:rPr lang="sv-SE" altLang="zh-HK" sz="4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Importance = 10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2214546"/>
            <a:ext cx="6172200" cy="6034617"/>
          </a:xfrm>
        </p:spPr>
        <p:txBody>
          <a:bodyPr/>
          <a:lstStyle/>
          <a:p>
            <a:pPr marL="365760" indent="-256032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GB" altLang="zh-HK" sz="3600" dirty="0" smtClean="0">
                <a:solidFill>
                  <a:srgbClr val="FD2711"/>
                </a:solidFill>
              </a:rPr>
              <a:t>Why is this important?</a:t>
            </a:r>
          </a:p>
          <a:p>
            <a:pPr marL="365760" indent="-256032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GB" altLang="zh-HK" sz="3200" dirty="0" smtClean="0">
              <a:solidFill>
                <a:srgbClr val="FD2711"/>
              </a:solidFill>
            </a:endParaRP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altLang="zh-HK" sz="2800" dirty="0" smtClean="0">
                <a:solidFill>
                  <a:schemeClr val="folHlink"/>
                </a:solidFill>
              </a:rPr>
              <a:t>	In reality only subjects of major importance (scoring 9 – 10 points) can achieve gold to large gold medal level</a:t>
            </a:r>
          </a:p>
          <a:p>
            <a:pPr marL="365760" indent="-256032" algn="ctr" eaLnBrk="1" fontAlgn="t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altLang="zh-HK" sz="1050" dirty="0" smtClean="0">
                <a:solidFill>
                  <a:schemeClr val="folHlink"/>
                </a:solidFill>
                <a:latin typeface="Verdana" pitchFamily="34" charset="0"/>
              </a:rPr>
              <a:t> </a:t>
            </a:r>
          </a:p>
          <a:p>
            <a:pPr marL="365760" indent="-256032" algn="ctr" eaLnBrk="1" fontAlgn="t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GB" altLang="zh-TW" sz="2800" dirty="0" smtClean="0">
              <a:solidFill>
                <a:schemeClr val="folHlink"/>
              </a:solidFill>
              <a:latin typeface="Verdan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36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8" y="1571604"/>
            <a:ext cx="6172200" cy="6034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dirty="0" smtClean="0"/>
              <a:t>Importance in an exhibit means “subject significance” within the contexts of</a:t>
            </a:r>
          </a:p>
          <a:p>
            <a:pPr lvl="1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100" dirty="0" smtClean="0"/>
              <a:t>The chosen collecting area (challenge)</a:t>
            </a:r>
          </a:p>
          <a:p>
            <a:pPr lvl="1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100" dirty="0" smtClean="0"/>
              <a:t>World postal system development</a:t>
            </a:r>
          </a:p>
          <a:p>
            <a:pPr lvl="1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dirty="0" smtClean="0"/>
              <a:t>Typically longer time periods and larger geographic or system areas have higher importance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dirty="0" smtClean="0"/>
              <a:t>Broad Scope exhibits typically have higher importance than Narrow Scope exhibits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en-US" altLang="zh-HK" sz="2200" u="sng" dirty="0" smtClean="0">
                <a:cs typeface="新細明體"/>
              </a:rPr>
              <a:t>Sub-class 2C</a:t>
            </a:r>
            <a:r>
              <a:rPr lang="en-US" altLang="zh-HK" sz="2200" dirty="0" smtClean="0">
                <a:cs typeface="新細明體"/>
              </a:rPr>
              <a:t>: Philatelic </a:t>
            </a:r>
            <a:r>
              <a:rPr lang="en-US" altLang="zh-TW" sz="2200" dirty="0" smtClean="0">
                <a:cs typeface="新細明體"/>
              </a:rPr>
              <a:t>Importance of an exhibit</a:t>
            </a:r>
            <a:r>
              <a:rPr lang="en-US" altLang="zh-HK" sz="2200" dirty="0" smtClean="0">
                <a:cs typeface="新細明體"/>
              </a:rPr>
              <a:t> (5 points) Historical and social importance of the subject (5 points)</a:t>
            </a:r>
          </a:p>
          <a:p>
            <a:pPr algn="just" eaLnBrk="1" hangingPunct="1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en-US" altLang="zh-HK" sz="1000" dirty="0" smtClean="0">
              <a:cs typeface="新細明體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altLang="zh-TW" sz="2000" dirty="0" smtClean="0">
                <a:cs typeface="Arial" charset="0"/>
              </a:rPr>
              <a:t>The relevance, balance and importance of </a:t>
            </a:r>
            <a:r>
              <a:rPr lang="en-US" altLang="zh-TW" sz="2000" b="1" dirty="0" smtClean="0">
                <a:cs typeface="Arial" charset="0"/>
              </a:rPr>
              <a:t>non-philatelic material</a:t>
            </a:r>
            <a:r>
              <a:rPr lang="en-US" altLang="zh-TW" sz="2000" dirty="0" smtClean="0">
                <a:cs typeface="Arial" charset="0"/>
              </a:rPr>
              <a:t> will be evaluated by the judges</a:t>
            </a:r>
            <a:r>
              <a:rPr lang="en-US" altLang="zh-TW" sz="1700" dirty="0" smtClean="0">
                <a:cs typeface="新細明體"/>
              </a:rPr>
              <a:t> </a:t>
            </a:r>
            <a:endParaRPr lang="en-US" altLang="zh-HK" sz="1700" dirty="0" smtClean="0">
              <a:cs typeface="新細明體"/>
            </a:endParaRP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en-US" sz="25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Definition and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9EBDD-6497-48D8-BBE6-59C3C5ADE3C7}" type="slidenum">
              <a:rPr lang="sv-SE" smtClean="0"/>
              <a:pPr>
                <a:defRPr/>
              </a:pPr>
              <a:t>37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8" y="0"/>
            <a:ext cx="6172200" cy="1524000"/>
          </a:xfrm>
        </p:spPr>
        <p:txBody>
          <a:bodyPr/>
          <a:lstStyle/>
          <a:p>
            <a:r>
              <a:rPr lang="en-US" sz="4400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1285852"/>
            <a:ext cx="6172200" cy="6034617"/>
          </a:xfrm>
        </p:spPr>
        <p:txBody>
          <a:bodyPr/>
          <a:lstStyle/>
          <a:p>
            <a:pPr algn="just" eaLnBrk="1" hangingPunct="1"/>
            <a:r>
              <a:rPr lang="en-GB" altLang="zh-HK" sz="2200" dirty="0" smtClean="0">
                <a:cs typeface="新細明體"/>
              </a:rPr>
              <a:t>Postal history of a capital city is generally more important than a small town</a:t>
            </a:r>
          </a:p>
          <a:p>
            <a:pPr algn="just" eaLnBrk="1" hangingPunct="1"/>
            <a:endParaRPr lang="en-GB" altLang="zh-HK" sz="900" dirty="0" smtClean="0">
              <a:cs typeface="新細明體"/>
            </a:endParaRPr>
          </a:p>
          <a:p>
            <a:pPr algn="just" eaLnBrk="1" hangingPunct="1"/>
            <a:r>
              <a:rPr lang="en-GB" altLang="zh-HK" sz="2200" dirty="0" smtClean="0">
                <a:cs typeface="新細明體"/>
              </a:rPr>
              <a:t>Studies of larger “systems”: railroad or steamer packet mail, military campaign mail, etc are more important than studies of similar smaller systems like tramway or fluvial ship mail, etc. </a:t>
            </a:r>
          </a:p>
          <a:p>
            <a:pPr algn="just" eaLnBrk="1" hangingPunct="1"/>
            <a:endParaRPr lang="en-GB" altLang="zh-HK" sz="900" dirty="0" smtClean="0">
              <a:cs typeface="新細明體"/>
            </a:endParaRPr>
          </a:p>
          <a:p>
            <a:pPr algn="just" eaLnBrk="1" hangingPunct="1"/>
            <a:r>
              <a:rPr lang="en-GB" altLang="zh-HK" sz="2200" dirty="0" smtClean="0">
                <a:cs typeface="新細明體"/>
              </a:rPr>
              <a:t>Study of domestic postal rates is less important than international postal rates between countries in certain time periods as the latter is generally a</a:t>
            </a:r>
            <a:r>
              <a:rPr lang="en-GB" altLang="zh-HK" sz="2200" dirty="0" smtClean="0">
                <a:solidFill>
                  <a:srgbClr val="FD2711"/>
                </a:solidFill>
                <a:cs typeface="新細明體"/>
              </a:rPr>
              <a:t> </a:t>
            </a:r>
            <a:r>
              <a:rPr lang="en-GB" altLang="zh-HK" sz="2200" dirty="0" smtClean="0">
                <a:cs typeface="新細明體"/>
              </a:rPr>
              <a:t>more complex subject</a:t>
            </a:r>
          </a:p>
          <a:p>
            <a:pPr algn="just" eaLnBrk="1" hangingPunct="1"/>
            <a:endParaRPr lang="en-GB" altLang="zh-HK" sz="900" dirty="0" smtClean="0">
              <a:cs typeface="新細明體"/>
            </a:endParaRPr>
          </a:p>
          <a:p>
            <a:pPr algn="just" eaLnBrk="1" hangingPunct="1"/>
            <a:r>
              <a:rPr lang="en-GB" altLang="zh-HK" sz="2200" dirty="0" smtClean="0">
                <a:cs typeface="新細明體"/>
              </a:rPr>
              <a:t>Broad scope versus narrow scope: 19th Century postal history of Imperial China vs. postal history of China in the “Gold Yuan” period</a:t>
            </a:r>
          </a:p>
          <a:p>
            <a:pPr algn="just" eaLnBrk="1" hangingPunct="1"/>
            <a:endParaRPr lang="en-GB" altLang="zh-HK" sz="900" dirty="0" smtClean="0">
              <a:cs typeface="新細明體"/>
            </a:endParaRPr>
          </a:p>
          <a:p>
            <a:pPr algn="just" eaLnBrk="1" hangingPunct="1"/>
            <a:r>
              <a:rPr lang="en-GB" altLang="zh-HK" sz="2200" dirty="0" smtClean="0">
                <a:cs typeface="新細明體"/>
              </a:rPr>
              <a:t>Subclass 2C: A study of events which have major impact to society is more important as are studies of monumental events versus minor historical or regional events</a:t>
            </a:r>
            <a:endParaRPr lang="en-GB" altLang="zh-TW" sz="2200" dirty="0" smtClean="0">
              <a:cs typeface="新細明體"/>
            </a:endParaRPr>
          </a:p>
          <a:p>
            <a:pPr algn="just" eaLnBrk="1" hangingPunct="1"/>
            <a:endParaRPr lang="en-GB" altLang="zh-HK" sz="2100" dirty="0" smtClean="0">
              <a:solidFill>
                <a:srgbClr val="FF0000"/>
              </a:solidFill>
              <a:cs typeface="新細明體"/>
            </a:endParaRPr>
          </a:p>
          <a:p>
            <a:endParaRPr 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38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1524000"/>
          </a:xfrm>
        </p:spPr>
        <p:txBody>
          <a:bodyPr/>
          <a:lstStyle/>
          <a:p>
            <a:r>
              <a:rPr lang="en-US" sz="4400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90" y="1357290"/>
            <a:ext cx="6172200" cy="603461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altLang="zh-HK" sz="2400" dirty="0" smtClean="0">
                <a:cs typeface="新細明體"/>
              </a:rPr>
              <a:t>Greater complexity of the subject can over come “size” – for example study of mail thru ports that were major transit ports: St. Thomas, </a:t>
            </a:r>
            <a:r>
              <a:rPr lang="en-GB" altLang="zh-HK" sz="2400" dirty="0" err="1" smtClean="0">
                <a:cs typeface="新細明體"/>
              </a:rPr>
              <a:t>Brindisi</a:t>
            </a:r>
            <a:r>
              <a:rPr lang="en-GB" altLang="zh-HK" sz="2400" dirty="0" smtClean="0">
                <a:cs typeface="新細明體"/>
              </a:rPr>
              <a:t>, Aachen, Singapore or Hong Kong (in the earlier time periods) are important.</a:t>
            </a:r>
          </a:p>
          <a:p>
            <a:pPr algn="just" eaLnBrk="1" hangingPunct="1">
              <a:lnSpc>
                <a:spcPct val="90000"/>
              </a:lnSpc>
            </a:pPr>
            <a:endParaRPr lang="en-GB" altLang="zh-HK" sz="2400" dirty="0" smtClean="0">
              <a:cs typeface="新細明體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altLang="zh-HK" sz="2400" dirty="0" smtClean="0">
                <a:cs typeface="新細明體"/>
              </a:rPr>
              <a:t>Studies of postal innovations or major postal impact are important – first use of adhesive stamps, machines for cancelling or sorting mail, etc.</a:t>
            </a:r>
          </a:p>
          <a:p>
            <a:pPr algn="just" eaLnBrk="1" hangingPunct="1">
              <a:lnSpc>
                <a:spcPct val="90000"/>
              </a:lnSpc>
            </a:pPr>
            <a:endParaRPr lang="en-GB" altLang="zh-HK" sz="2400" dirty="0" smtClean="0">
              <a:cs typeface="新細明體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altLang="zh-HK" sz="2400" dirty="0" smtClean="0">
                <a:cs typeface="新細明體"/>
              </a:rPr>
              <a:t>The new time period divisions should benefit postal history exhibits of countries founded in the later two periods (Peoples Republic of China, Vietnam or Israel, etc.) 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39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1CBB29-A266-4471-92DA-6B5CA17C0E2F}" type="slidenum">
              <a:rPr lang="sv-SE" smtClean="0">
                <a:ea typeface="新細明體"/>
                <a:cs typeface="新細明體"/>
              </a:rPr>
              <a:pPr/>
              <a:t>4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22532" name="Content Placeholder 4"/>
          <p:cNvSpPr>
            <a:spLocks noGrp="1"/>
          </p:cNvSpPr>
          <p:nvPr>
            <p:ph idx="1"/>
          </p:nvPr>
        </p:nvSpPr>
        <p:spPr>
          <a:xfrm>
            <a:off x="357166" y="1928794"/>
            <a:ext cx="6172200" cy="6034088"/>
          </a:xfrm>
        </p:spPr>
        <p:txBody>
          <a:bodyPr/>
          <a:lstStyle/>
          <a:p>
            <a:pPr eaLnBrk="1" hangingPunct="1"/>
            <a:r>
              <a:rPr lang="en-US" dirty="0" smtClean="0"/>
              <a:t>Basic knowledge of postal history exhibits contained in the GREVs and SREVs and </a:t>
            </a:r>
            <a:r>
              <a:rPr lang="en-US" dirty="0" err="1" smtClean="0"/>
              <a:t>Guidlelines</a:t>
            </a:r>
            <a:r>
              <a:rPr lang="en-US" dirty="0" smtClean="0"/>
              <a:t> is assumed </a:t>
            </a:r>
          </a:p>
          <a:p>
            <a:pPr marL="742950" lvl="1" indent="-285750" eaLnBrk="1" hangingPunct="1"/>
            <a:r>
              <a:rPr lang="en-US" dirty="0" smtClean="0"/>
              <a:t>Please check them on our website:</a:t>
            </a:r>
          </a:p>
          <a:p>
            <a:pPr marL="742950" lvl="1" indent="-285750" eaLnBrk="1" hangingPunct="1"/>
            <a:r>
              <a:rPr lang="en-US" b="1" dirty="0" smtClean="0"/>
              <a:t>www.fippostalhistory.com</a:t>
            </a:r>
          </a:p>
          <a:p>
            <a:pPr marL="742950" lvl="1" indent="-285750" eaLnBrk="1" hangingPunct="1"/>
            <a:r>
              <a:rPr lang="en-US" dirty="0" smtClean="0"/>
              <a:t>SS1-</a:t>
            </a:r>
            <a:r>
              <a:rPr lang="en-US" i="1" dirty="0" smtClean="0"/>
              <a:t>The New SREVs and Guidelines of the Postal History Class</a:t>
            </a:r>
            <a:endParaRPr lang="en-US" dirty="0" smtClean="0"/>
          </a:p>
          <a:p>
            <a:pPr marL="742950" lvl="1" indent="-285750" eaLnBrk="1" hangingPunct="1"/>
            <a:endParaRPr lang="en-US" dirty="0" smtClean="0"/>
          </a:p>
          <a:p>
            <a:pPr eaLnBrk="1" hangingPunct="1"/>
            <a:r>
              <a:rPr lang="en-US" dirty="0" smtClean="0"/>
              <a:t>Focus of this presentation is the exhibitor – although judges may benefit, SS2 </a:t>
            </a:r>
            <a:r>
              <a:rPr lang="en-US" i="1" dirty="0" smtClean="0"/>
              <a:t>The Judging Criteria for Postal History Exhibits, </a:t>
            </a:r>
            <a:r>
              <a:rPr lang="en-US" dirty="0" smtClean="0"/>
              <a:t>is specifically for judges.</a:t>
            </a:r>
            <a:endParaRPr lang="en-US" i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uiExpand="1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Advice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Clr>
                <a:schemeClr val="accent2"/>
              </a:buClr>
              <a:buFont typeface="Wingdings 3" pitchFamily="18" charset="2"/>
              <a:buNone/>
            </a:pPr>
            <a:r>
              <a:rPr lang="en-GB" altLang="zh-HK" sz="2400" dirty="0" smtClean="0">
                <a:cs typeface="新細明體"/>
              </a:rPr>
              <a:t>There is little an exhibitor can do to change the inherent importance of any chosen subject.</a:t>
            </a:r>
          </a:p>
          <a:p>
            <a:pPr eaLnBrk="1" hangingPunct="1">
              <a:buClr>
                <a:schemeClr val="accent2"/>
              </a:buClr>
              <a:buFont typeface="Wingdings 3" pitchFamily="18" charset="2"/>
              <a:buNone/>
            </a:pPr>
            <a:endParaRPr lang="en-GB" altLang="zh-HK" sz="2400" dirty="0" smtClean="0">
              <a:cs typeface="新細明體"/>
            </a:endParaRPr>
          </a:p>
          <a:p>
            <a:pPr eaLnBrk="1" hangingPunct="1"/>
            <a:r>
              <a:rPr lang="en-GB" altLang="zh-HK" sz="2400" dirty="0" smtClean="0">
                <a:cs typeface="新細明體"/>
              </a:rPr>
              <a:t>The Scope of the subject can be adjusted to gain importance points – always keeping in mind that a badly treated wide scope subject that gains 1 -2 points on importance might lose those points and possibly more on treatment.</a:t>
            </a:r>
          </a:p>
          <a:p>
            <a:pPr eaLnBrk="1" hangingPunct="1"/>
            <a:r>
              <a:rPr lang="en-GB" altLang="zh-HK" sz="2400" dirty="0" smtClean="0">
                <a:cs typeface="新細明體"/>
              </a:rPr>
              <a:t>It is sometimes possible to explain a subject’s complexity or impact (usually on the title page) in such a way that the judges see greater importance.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40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altLang="zh-HK" sz="4400" dirty="0" smtClean="0">
                <a:solidFill>
                  <a:schemeClr val="tx1"/>
                </a:solidFill>
                <a:effectLst/>
              </a:rPr>
              <a:t>Treatment = 20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1928794"/>
            <a:ext cx="6172200" cy="6034617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None/>
            </a:pPr>
            <a:r>
              <a:rPr lang="en-GB" altLang="zh-HK" sz="3200" dirty="0" smtClean="0">
                <a:solidFill>
                  <a:srgbClr val="FD2711"/>
                </a:solidFill>
                <a:cs typeface="新細明體"/>
              </a:rPr>
              <a:t>Why is this important?</a:t>
            </a:r>
          </a:p>
          <a:p>
            <a:pPr algn="ctr" eaLnBrk="1" hangingPunct="1">
              <a:lnSpc>
                <a:spcPct val="120000"/>
              </a:lnSpc>
              <a:buNone/>
            </a:pPr>
            <a:endParaRPr lang="en-GB" altLang="zh-HK" sz="1200" dirty="0" smtClean="0">
              <a:solidFill>
                <a:srgbClr val="FD2711"/>
              </a:solidFill>
              <a:latin typeface="Verdana" pitchFamily="34" charset="0"/>
              <a:cs typeface="新細明體"/>
            </a:endParaRPr>
          </a:p>
          <a:p>
            <a:pPr eaLnBrk="1" fontAlgn="t" hangingPunct="1"/>
            <a:r>
              <a:rPr lang="en-US" altLang="zh-HK" sz="2600" dirty="0" smtClean="0">
                <a:solidFill>
                  <a:schemeClr val="folHlink"/>
                </a:solidFill>
                <a:cs typeface="新細明體"/>
              </a:rPr>
              <a:t>Postal history is about story telling, a good story will be rewarded by higher marks in treatment </a:t>
            </a:r>
          </a:p>
          <a:p>
            <a:pPr eaLnBrk="1" fontAlgn="t" hangingPunct="1"/>
            <a:endParaRPr lang="en-US" altLang="zh-HK" sz="2600" dirty="0" smtClean="0">
              <a:solidFill>
                <a:schemeClr val="folHlink"/>
              </a:solidFill>
              <a:cs typeface="新細明體"/>
            </a:endParaRPr>
          </a:p>
          <a:p>
            <a:pPr eaLnBrk="1" fontAlgn="t" hangingPunct="1"/>
            <a:r>
              <a:rPr lang="en-US" altLang="zh-HK" sz="2600" dirty="0" smtClean="0">
                <a:cs typeface="新細明體"/>
              </a:rPr>
              <a:t>Even if the chosen subject is important</a:t>
            </a:r>
            <a:r>
              <a:rPr lang="en-US" altLang="zh-HK" sz="2600" dirty="0" smtClean="0">
                <a:solidFill>
                  <a:schemeClr val="folHlink"/>
                </a:solidFill>
                <a:cs typeface="新細明體"/>
              </a:rPr>
              <a:t>, poor treatment will lose more marks than gained from importance</a:t>
            </a:r>
          </a:p>
          <a:p>
            <a:pPr eaLnBrk="1" fontAlgn="t" hangingPunct="1"/>
            <a:endParaRPr lang="en-US" altLang="zh-HK" sz="2600" dirty="0" smtClean="0">
              <a:solidFill>
                <a:schemeClr val="folHlink"/>
              </a:solidFill>
              <a:cs typeface="新細明體"/>
            </a:endParaRPr>
          </a:p>
          <a:p>
            <a:pPr eaLnBrk="1" fontAlgn="t" hangingPunct="1"/>
            <a:r>
              <a:rPr lang="en-US" altLang="zh-HK" sz="2600" dirty="0" smtClean="0">
                <a:cs typeface="新細明體"/>
              </a:rPr>
              <a:t>Even if the exhibit has many great rarities</a:t>
            </a:r>
            <a:r>
              <a:rPr lang="en-US" altLang="zh-HK" sz="2600" dirty="0" smtClean="0">
                <a:solidFill>
                  <a:schemeClr val="folHlink"/>
                </a:solidFill>
                <a:cs typeface="新細明體"/>
              </a:rPr>
              <a:t>, poor treatment will lose more marks than gained from these items</a:t>
            </a:r>
            <a:endParaRPr lang="en-GB" altLang="zh-TW" sz="2600" dirty="0" smtClean="0">
              <a:solidFill>
                <a:schemeClr val="folHlink"/>
              </a:solidFill>
              <a:cs typeface="新細明體"/>
            </a:endParaRP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41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Title page is evaluated as part of treatment – KEY page because it is sent in advance.</a:t>
            </a:r>
          </a:p>
          <a:p>
            <a:pPr eaLnBrk="1" hangingPunct="1">
              <a:buClr>
                <a:srgbClr val="C00000"/>
              </a:buClr>
              <a:buNone/>
            </a:pPr>
            <a:endParaRPr lang="en-US" sz="1200" dirty="0" smtClean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Title page must: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Establish the scope 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State the purpose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Provide the organization</a:t>
            </a:r>
          </a:p>
          <a:p>
            <a:pPr lvl="1" eaLnBrk="1" hangingPunct="1">
              <a:buClr>
                <a:srgbClr val="C00000"/>
              </a:buClr>
              <a:buNone/>
            </a:pPr>
            <a:endParaRPr lang="en-US" sz="1200" dirty="0" smtClean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Title page may: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Give some background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Provide a bibliography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Include a philatelic item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/>
          </a:p>
        </p:txBody>
      </p:sp>
      <p:sp>
        <p:nvSpPr>
          <p:cNvPr id="10035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2418516-243A-4E19-9449-A7D56D3274AB}" type="slidenum">
              <a:rPr lang="sv-SE" smtClean="0">
                <a:ea typeface="新細明體"/>
                <a:cs typeface="新細明體"/>
              </a:rPr>
              <a:pPr/>
              <a:t>42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Title Page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3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3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3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3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03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3" grpId="0" uiExpand="1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Establishing Scope</a:t>
            </a:r>
          </a:p>
          <a:p>
            <a:pPr algn="just" eaLnBrk="1" hangingPunct="1">
              <a:buClr>
                <a:schemeClr val="accent2"/>
              </a:buClr>
              <a:buSzPct val="120000"/>
              <a:buFont typeface="Wingdings 3" pitchFamily="18" charset="2"/>
              <a:buNone/>
            </a:pPr>
            <a:r>
              <a:rPr lang="en-US" altLang="zh-HK" sz="2000" dirty="0" smtClean="0">
                <a:solidFill>
                  <a:schemeClr val="folHlink"/>
                </a:solidFill>
                <a:cs typeface="新細明體"/>
              </a:rPr>
              <a:t>Set boundaries that are clear and logical:-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altLang="zh-HK" sz="2000" dirty="0" smtClean="0">
                <a:cs typeface="新細明體"/>
              </a:rPr>
              <a:t>Date ranges e.g. 18th Century, 1941-45, Pre-UPU etc. Dates included in the title must be related to the Postal History aspect - not just earliest and latest covers in the exhibit!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altLang="zh-HK" sz="2000" dirty="0" smtClean="0">
                <a:cs typeface="新細明體"/>
              </a:rPr>
              <a:t>Geographic region e.g. Mail between X and Y country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altLang="zh-HK" sz="2000" dirty="0" smtClean="0">
                <a:cs typeface="新細明體"/>
              </a:rPr>
              <a:t>Historical/social e.g. Mining industry and the post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Stating Purpose</a:t>
            </a:r>
          </a:p>
          <a:p>
            <a:pPr lvl="1" algn="just" eaLnBrk="1" hangingPunct="1">
              <a:lnSpc>
                <a:spcPct val="110000"/>
              </a:lnSpc>
              <a:buClr>
                <a:schemeClr val="accent2"/>
              </a:buClr>
              <a:buSzPct val="120000"/>
              <a:buFont typeface="Wingdings" pitchFamily="2" charset="2"/>
              <a:buChar char="§"/>
            </a:pPr>
            <a:r>
              <a:rPr lang="en-US" altLang="zh-HK" sz="2000" dirty="0" smtClean="0">
                <a:cs typeface="新細明體"/>
              </a:rPr>
              <a:t>Identify which aspect of postal history will dominate. Is this an exhibit mainly about routes, rates, markings, history or something else?  </a:t>
            </a:r>
          </a:p>
          <a:p>
            <a:pPr lvl="1" algn="just" eaLnBrk="1" hangingPunct="1">
              <a:lnSpc>
                <a:spcPct val="110000"/>
              </a:lnSpc>
              <a:buClr>
                <a:schemeClr val="accent2"/>
              </a:buClr>
              <a:buSzPct val="120000"/>
              <a:buFont typeface="Wingdings" pitchFamily="2" charset="2"/>
              <a:buChar char="§"/>
            </a:pPr>
            <a:endParaRPr lang="en-US" altLang="zh-HK" sz="600" dirty="0" smtClean="0">
              <a:cs typeface="新細明體"/>
            </a:endParaRPr>
          </a:p>
          <a:p>
            <a:pPr lvl="1" algn="just" eaLnBrk="1" hangingPunct="1">
              <a:lnSpc>
                <a:spcPct val="110000"/>
              </a:lnSpc>
              <a:buClr>
                <a:schemeClr val="accent2"/>
              </a:buClr>
              <a:buSzPct val="120000"/>
              <a:buFont typeface="Wingdings" pitchFamily="2" charset="2"/>
              <a:buChar char="§"/>
            </a:pPr>
            <a:r>
              <a:rPr lang="en-US" altLang="zh-HK" sz="2000" dirty="0" smtClean="0">
                <a:cs typeface="新細明體"/>
              </a:rPr>
              <a:t>Describe the development contained in the exhibit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/>
          </a:p>
        </p:txBody>
      </p:sp>
      <p:sp>
        <p:nvSpPr>
          <p:cNvPr id="101378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309FD0-4821-470B-9830-4427A107E341}" type="slidenum">
              <a:rPr lang="sv-SE" smtClean="0">
                <a:ea typeface="新細明體"/>
                <a:cs typeface="新細明體"/>
              </a:rPr>
              <a:pPr/>
              <a:t>43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Title Page II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3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3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3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3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7" grpId="0" uiExpand="1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Explain the Organization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 An Outline is recommended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Use the sections identified in the Title Page outline as the Section Headers within the body of the exhibit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Provide brief background – needed for lesser known subjects. 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Opportunity to explain significance of chosen subject.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endParaRPr lang="en-US" dirty="0" smtClean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If more information is needed than will fit on one page – use up to half pages introducing a section instead.</a:t>
            </a:r>
          </a:p>
        </p:txBody>
      </p:sp>
      <p:sp>
        <p:nvSpPr>
          <p:cNvPr id="10240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3ADB0F-9571-4026-87DA-C0D572CDBDDF}" type="slidenum">
              <a:rPr lang="sv-SE" smtClean="0">
                <a:ea typeface="新細明體"/>
                <a:cs typeface="新細明體"/>
              </a:rPr>
              <a:pPr/>
              <a:t>44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Title Page III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1" grpId="0" uiExpand="1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of exhibit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zh-HK" sz="3200" dirty="0" smtClean="0">
                <a:cs typeface="新細明體"/>
              </a:rPr>
              <a:t>General development of the subject – Is it a smooth flowing story?</a:t>
            </a:r>
          </a:p>
          <a:p>
            <a:pPr eaLnBrk="1" hangingPunct="1"/>
            <a:r>
              <a:rPr lang="en-GB" altLang="zh-HK" sz="3200" dirty="0" smtClean="0">
                <a:cs typeface="新細明體"/>
              </a:rPr>
              <a:t>Focus of development should not </a:t>
            </a:r>
            <a:r>
              <a:rPr lang="en-GB" altLang="zh-HK" sz="3200" dirty="0" smtClean="0">
                <a:cs typeface="新細明體"/>
              </a:rPr>
              <a:t>change back and forth</a:t>
            </a:r>
            <a:endParaRPr lang="en-GB" altLang="zh-HK" sz="3200" dirty="0" smtClean="0">
              <a:cs typeface="新細明體"/>
            </a:endParaRPr>
          </a:p>
          <a:p>
            <a:pPr eaLnBrk="1" hangingPunct="1"/>
            <a:endParaRPr lang="en-GB" altLang="zh-HK" sz="800" dirty="0" smtClean="0">
              <a:cs typeface="新細明體"/>
            </a:endParaRPr>
          </a:p>
          <a:p>
            <a:pPr eaLnBrk="1" hangingPunct="1"/>
            <a:r>
              <a:rPr lang="en-GB" altLang="zh-HK" sz="3200" dirty="0" smtClean="0">
                <a:cs typeface="新細明體"/>
              </a:rPr>
              <a:t>Make sure the scope is not too wide for the number of frames allocated </a:t>
            </a:r>
          </a:p>
          <a:p>
            <a:pPr algn="just" eaLnBrk="1" hangingPunct="1"/>
            <a:endParaRPr lang="en-GB" altLang="zh-HK" sz="1000" dirty="0" smtClean="0">
              <a:cs typeface="新細明體"/>
            </a:endParaRPr>
          </a:p>
          <a:p>
            <a:pPr algn="just" eaLnBrk="1" hangingPunct="1"/>
            <a:endParaRPr lang="en-GB" altLang="zh-HK" sz="1000" dirty="0" smtClean="0">
              <a:cs typeface="新細明體"/>
            </a:endParaRPr>
          </a:p>
          <a:p>
            <a:pPr algn="just" eaLnBrk="1" hangingPunct="1"/>
            <a:endParaRPr lang="en-GB" altLang="zh-TW" sz="1000" dirty="0" smtClean="0">
              <a:cs typeface="新細明體"/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45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1524000"/>
          </a:xfrm>
        </p:spPr>
        <p:txBody>
          <a:bodyPr/>
          <a:lstStyle/>
          <a:p>
            <a:r>
              <a:rPr lang="en-US" dirty="0" smtClean="0"/>
              <a:t>Body of exhibit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1142976"/>
            <a:ext cx="6172200" cy="6034617"/>
          </a:xfrm>
        </p:spPr>
        <p:txBody>
          <a:bodyPr/>
          <a:lstStyle/>
          <a:p>
            <a:pPr eaLnBrk="1" hangingPunct="1"/>
            <a:endParaRPr lang="en-GB" altLang="zh-HK" sz="1000" dirty="0" smtClean="0">
              <a:cs typeface="新細明體"/>
            </a:endParaRPr>
          </a:p>
          <a:p>
            <a:pPr marL="0" indent="0" algn="just" eaLnBrk="1" hangingPunct="1">
              <a:buNone/>
            </a:pPr>
            <a:r>
              <a:rPr lang="en-GB" altLang="zh-HK" sz="2600" dirty="0" smtClean="0">
                <a:cs typeface="新細明體"/>
              </a:rPr>
              <a:t>Sections should be sized according to the subject matter NOT the number of items you have (or don’t have) to show</a:t>
            </a:r>
          </a:p>
          <a:p>
            <a:pPr eaLnBrk="1" hangingPunct="1"/>
            <a:r>
              <a:rPr lang="en-GB" altLang="zh-HK" sz="2800" dirty="0" smtClean="0">
                <a:cs typeface="新細明體"/>
              </a:rPr>
              <a:t>Materials shown (including non-philatelic) need to be relevant to the subject.</a:t>
            </a:r>
          </a:p>
          <a:p>
            <a:pPr eaLnBrk="1" hangingPunct="1"/>
            <a:r>
              <a:rPr lang="en-GB" altLang="zh-HK" sz="2800" dirty="0" smtClean="0">
                <a:cs typeface="新細明體"/>
              </a:rPr>
              <a:t>No unexplained gaps in the material presented</a:t>
            </a:r>
          </a:p>
          <a:p>
            <a:pPr eaLnBrk="1" hangingPunct="1"/>
            <a:r>
              <a:rPr lang="en-GB" altLang="zh-TW" sz="2800" dirty="0" smtClean="0">
                <a:cs typeface="新細明體"/>
              </a:rPr>
              <a:t>Large-scale duplication of similar items should be avoided</a:t>
            </a:r>
            <a:endParaRPr lang="en-GB" altLang="zh-HK" sz="2800" dirty="0" smtClean="0">
              <a:cs typeface="新細明體"/>
            </a:endParaRPr>
          </a:p>
          <a:p>
            <a:pPr algn="just" eaLnBrk="1" hangingPunct="1"/>
            <a:r>
              <a:rPr lang="en-GB" altLang="zh-HK" sz="2800" dirty="0" smtClean="0">
                <a:cs typeface="新細明體"/>
              </a:rPr>
              <a:t>Using only rare items can lead to imbalance</a:t>
            </a:r>
          </a:p>
          <a:p>
            <a:pPr algn="just" eaLnBrk="1" hangingPunct="1"/>
            <a:r>
              <a:rPr lang="en-GB" altLang="zh-HK" sz="2800" dirty="0" smtClean="0">
                <a:cs typeface="新細明體"/>
              </a:rPr>
              <a:t>Lack of key rare items can leave gaps</a:t>
            </a:r>
          </a:p>
          <a:p>
            <a:pPr eaLnBrk="1" hangingPunct="1"/>
            <a:endParaRPr lang="en-GB" altLang="zh-HK" sz="600" dirty="0" smtClean="0">
              <a:cs typeface="新細明體"/>
            </a:endParaRPr>
          </a:p>
          <a:p>
            <a:pPr eaLnBrk="1" hangingPunct="1"/>
            <a:endParaRPr lang="en-GB" altLang="zh-HK" sz="1000" dirty="0" smtClean="0">
              <a:cs typeface="新細明體"/>
            </a:endParaRPr>
          </a:p>
          <a:p>
            <a:pPr lvl="1" algn="just" eaLnBrk="1" hangingPunct="1">
              <a:buClr>
                <a:schemeClr val="accent2"/>
              </a:buClr>
            </a:pPr>
            <a:endParaRPr lang="en-GB" altLang="zh-HK" sz="2400" dirty="0" smtClean="0">
              <a:cs typeface="新細明體"/>
            </a:endParaRPr>
          </a:p>
          <a:p>
            <a:pPr algn="just" eaLnBrk="1" hangingPunct="1"/>
            <a:endParaRPr lang="en-GB" altLang="zh-HK" sz="1000" dirty="0" smtClean="0">
              <a:cs typeface="新細明體"/>
            </a:endParaRPr>
          </a:p>
          <a:p>
            <a:pPr algn="just" eaLnBrk="1" hangingPunct="1"/>
            <a:endParaRPr lang="en-GB" altLang="zh-HK" sz="1000" dirty="0" smtClean="0">
              <a:cs typeface="新細明體"/>
            </a:endParaRPr>
          </a:p>
          <a:p>
            <a:pPr algn="just" eaLnBrk="1" hangingPunct="1"/>
            <a:endParaRPr lang="en-GB" altLang="zh-TW" sz="1000" dirty="0" smtClean="0">
              <a:cs typeface="新細明體"/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46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500" dirty="0" smtClean="0"/>
              <a:t>Page HEADINGS are a must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100" dirty="0" smtClean="0"/>
              <a:t> Running headings that identify the section </a:t>
            </a:r>
            <a:endParaRPr lang="en-US" sz="2100" dirty="0" smtClean="0">
              <a:solidFill>
                <a:srgbClr val="FD2711"/>
              </a:solidFill>
            </a:endParaRP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100" dirty="0" smtClean="0"/>
              <a:t>Unique page headings that “describe” what is on that page - if they are not unique, you either have duplicate material or the wrong heading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100" dirty="0" smtClean="0"/>
              <a:t>Reading only the page headings will help you determine if your story “flows” logically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sz="2500" dirty="0" smtClean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500" dirty="0" smtClean="0"/>
              <a:t>The first page of each section should be clearly identified 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100" dirty="0" smtClean="0"/>
              <a:t>Larger font for heading, shaded box or other technique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100" dirty="0" smtClean="0"/>
              <a:t>If you need to write a quarter to half a page of information to introduce a section, that alone is distinctive.</a:t>
            </a:r>
          </a:p>
        </p:txBody>
      </p:sp>
      <p:sp>
        <p:nvSpPr>
          <p:cNvPr id="10547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00A91C5-B207-465F-8C14-3CA34629ED57}" type="slidenum">
              <a:rPr lang="sv-SE" smtClean="0">
                <a:ea typeface="新細明體"/>
                <a:cs typeface="新細明體"/>
              </a:rPr>
              <a:pPr/>
              <a:t>47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Techniques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4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4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4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4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3" grpId="0" uiExpand="1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48</a:t>
            </a:fld>
            <a:endParaRPr lang="sv-SE" dirty="0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357166" y="3428992"/>
            <a:ext cx="6218237" cy="182403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6. Not Gold, what next?</a:t>
            </a:r>
            <a:b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sv-SE" altLang="zh-TW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C:\Documents and Settings\Pat\Local Settings\Temporary Internet Files\Content.IE5\111CIHAA\MCPE07010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06" y="5643570"/>
            <a:ext cx="2019910" cy="187177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Your Commissioner will get your points breakdown – the subtotals for Condition &amp; Rarity and Treatment &amp; Importance are not always given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If at show, meet with judges at the frames. Your Commissioner can find out the time if it isn’t in the program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/>
          </a:p>
        </p:txBody>
      </p:sp>
      <p:sp>
        <p:nvSpPr>
          <p:cNvPr id="108546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6F1A91-0C86-41F0-BB4A-A70376EB58DF}" type="slidenum">
              <a:rPr lang="sv-SE" smtClean="0">
                <a:ea typeface="新細明體"/>
                <a:cs typeface="新細明體"/>
              </a:rPr>
              <a:pPr/>
              <a:t>49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Get your point scores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1" y="3421063"/>
            <a:ext cx="6858000" cy="182403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2. Choose the right subject</a:t>
            </a:r>
            <a:endParaRPr kumimoji="0" lang="sv-SE" altLang="zh-TW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Content Placeholder 1"/>
          <p:cNvSpPr>
            <a:spLocks noGrp="1"/>
          </p:cNvSpPr>
          <p:nvPr>
            <p:ph idx="1"/>
          </p:nvPr>
        </p:nvSpPr>
        <p:spPr>
          <a:xfrm>
            <a:off x="357188" y="1714500"/>
            <a:ext cx="6172200" cy="6034088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Presentation : if you did not score 4 or 5, you really need to look at your pages “in the frames” – 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 it is difficult to assess page balance or  determine overcrowding on a page by page basis.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Condition and Rarity: if you scored 28-30, you do NOT need to spend money for more rare items!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If you scored less, look at condition first – it only takes a few “ugly” items to influence judges in this area. Determine how to upgrade.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/>
          </a:p>
        </p:txBody>
      </p:sp>
      <p:sp>
        <p:nvSpPr>
          <p:cNvPr id="109570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1095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51A0ADC-C01A-40D6-985C-1F91054E0ABB}" type="slidenum">
              <a:rPr lang="sv-SE" smtClean="0">
                <a:ea typeface="新細明體"/>
                <a:cs typeface="新細明體"/>
              </a:rPr>
              <a:pPr/>
              <a:t>50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Analyze your point scores</a:t>
            </a:r>
            <a:endParaRPr lang="en-US" dirty="0"/>
          </a:p>
        </p:txBody>
      </p:sp>
      <p:pic>
        <p:nvPicPr>
          <p:cNvPr id="6" name="Picture 2" descr="C:\Documents and Settings\Pat\Local Settings\Temporary Internet Files\Content.IE5\L8CASSVB\MCj041094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4" y="7286644"/>
            <a:ext cx="2166843" cy="15414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9" grpId="0" uiExpand="1" build="p" bldLvl="2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Content Placeholder 1"/>
          <p:cNvSpPr>
            <a:spLocks noGrp="1"/>
          </p:cNvSpPr>
          <p:nvPr>
            <p:ph idx="1"/>
          </p:nvPr>
        </p:nvSpPr>
        <p:spPr>
          <a:xfrm>
            <a:off x="357188" y="1714500"/>
            <a:ext cx="6172200" cy="6034088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Knowledge : if you did not score 32 or more, you need to work in this area.  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If you have done a lot of research and personal study on your subject, try to understand why this is not being appreciated by the judges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sz="1100" dirty="0" smtClean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Treatment &amp; Importance: if you did not score 27 or more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 try to get feedback on your importance component – it will be the most difficult to influence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The treatment component is the most under your control – starting with the title page</a:t>
            </a:r>
          </a:p>
        </p:txBody>
      </p:sp>
      <p:sp>
        <p:nvSpPr>
          <p:cNvPr id="11059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1105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2B3FEE3-4CA0-48DE-B7F6-9FFF832F0537}" type="slidenum">
              <a:rPr lang="sv-SE" smtClean="0">
                <a:ea typeface="新細明體"/>
                <a:cs typeface="新細明體"/>
              </a:rPr>
              <a:pPr/>
              <a:t>51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Analyze your point scores</a:t>
            </a:r>
            <a:endParaRPr lang="en-US" dirty="0"/>
          </a:p>
        </p:txBody>
      </p:sp>
      <p:pic>
        <p:nvPicPr>
          <p:cNvPr id="11266" name="Picture 2" descr="C:\Documents and Settings\Pat\Local Settings\Temporary Internet Files\Content.IE5\L8CASSVB\MCj041094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4" y="7286644"/>
            <a:ext cx="2166843" cy="15414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3" grpId="0" uiExpand="1" build="p" bldLvl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52</a:t>
            </a:fld>
            <a:endParaRPr lang="sv-SE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357166" y="2786050"/>
            <a:ext cx="6218237" cy="182403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471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7. From </a:t>
            </a:r>
            <a:r>
              <a:rPr kumimoji="0" lang="sv-SE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Gold</a:t>
            </a:r>
            <a:r>
              <a:rPr kumimoji="0" lang="sv-SE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471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to </a:t>
            </a:r>
            <a:r>
              <a:rPr kumimoji="0" lang="sv-SE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4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Large Gold</a:t>
            </a:r>
            <a:r>
              <a:rPr kumimoji="0" lang="sv-SE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F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...</a:t>
            </a:r>
            <a:endParaRPr kumimoji="0" lang="sv-SE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ECF8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290" name="Picture 2" descr="C:\Documents and Settings\Pat\Local Settings\Temporary Internet Files\Content.IE5\L8CASSVB\MCj03523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8" y="1571604"/>
            <a:ext cx="1017906" cy="1091786"/>
          </a:xfrm>
          <a:prstGeom prst="rect">
            <a:avLst/>
          </a:prstGeom>
          <a:noFill/>
        </p:spPr>
      </p:pic>
      <p:pic>
        <p:nvPicPr>
          <p:cNvPr id="12291" name="Picture 3" descr="C:\Documents and Settings\Pat\Local Settings\Temporary Internet Files\Content.IE5\L8CASSVB\MCj03523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2" y="4786314"/>
            <a:ext cx="3041267" cy="32620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zh-HK" sz="5400" dirty="0" smtClean="0">
                <a:solidFill>
                  <a:schemeClr val="tx1"/>
                </a:solidFill>
                <a:effectLst/>
              </a:rPr>
              <a:t> </a:t>
            </a:r>
            <a:r>
              <a:rPr lang="sv-SE" altLang="zh-HK" sz="4400" dirty="0" smtClean="0">
                <a:solidFill>
                  <a:schemeClr val="tx1"/>
                </a:solidFill>
                <a:effectLst/>
              </a:rPr>
              <a:t>To get a Large Gold medal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Clr>
                <a:srgbClr val="C00000"/>
              </a:buClr>
            </a:pPr>
            <a:r>
              <a:rPr lang="en-US" altLang="zh-HK" sz="2800" dirty="0" smtClean="0">
                <a:cs typeface="新細明體"/>
              </a:rPr>
              <a:t>One must get at least 95 points </a:t>
            </a:r>
          </a:p>
          <a:p>
            <a:pPr eaLnBrk="1" hangingPunct="1">
              <a:buClr>
                <a:srgbClr val="C00000"/>
              </a:buClr>
            </a:pPr>
            <a:r>
              <a:rPr lang="en-US" altLang="zh-HK" sz="2800" dirty="0" smtClean="0">
                <a:cs typeface="新細明體"/>
              </a:rPr>
              <a:t>At this level, judges will be looking for what’s missing from the exhibit or errors you have made and deduct points accordingly</a:t>
            </a:r>
          </a:p>
          <a:p>
            <a:pPr eaLnBrk="1" hangingPunct="1">
              <a:buClr>
                <a:srgbClr val="C00000"/>
              </a:buClr>
            </a:pPr>
            <a:r>
              <a:rPr lang="en-US" altLang="zh-HK" sz="2800" dirty="0" smtClean="0">
                <a:cs typeface="新細明體"/>
              </a:rPr>
              <a:t>Therefore, one can only lose 5 points no more!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 sz="2400" dirty="0" smtClean="0">
                <a:cs typeface="新細明體"/>
              </a:rPr>
              <a:t>About 2 points for Treatment and Importance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 sz="2400" dirty="0" smtClean="0">
                <a:cs typeface="新細明體"/>
              </a:rPr>
              <a:t>1 point from Knowledge and Research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 sz="2400" dirty="0" smtClean="0">
                <a:cs typeface="新細明體"/>
              </a:rPr>
              <a:t>1 point for Condition and Rarity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HK" sz="2400" dirty="0" smtClean="0">
                <a:cs typeface="新細明體"/>
              </a:rPr>
              <a:t>1 point from Presentation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53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54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What you need….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zh-HK" sz="2800" dirty="0" smtClean="0"/>
              <a:t>Choose an appropriate subject to exhibit</a:t>
            </a: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altLang="zh-HK" sz="1600" dirty="0" smtClean="0"/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zh-HK" sz="2800" dirty="0" smtClean="0"/>
              <a:t>Be a recognized authority in the subject shown</a:t>
            </a: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altLang="zh-HK" sz="1600" dirty="0" smtClean="0"/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zh-HK" sz="2800" dirty="0" smtClean="0"/>
              <a:t>Know what you need in your exhibit</a:t>
            </a: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altLang="zh-HK" sz="1100" dirty="0" smtClean="0"/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zh-HK" sz="2800" dirty="0" smtClean="0"/>
              <a:t>Rarities: A Large Gold exhibit should have a reasonable number of World Class rarities </a:t>
            </a:r>
            <a:endParaRPr lang="en-GB" altLang="zh-TW" sz="28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54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4400" dirty="0" smtClean="0">
                <a:solidFill>
                  <a:schemeClr val="tx1"/>
                </a:solidFill>
              </a:rPr>
              <a:t>Choose an appropriate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altLang="en-GB" sz="1050" dirty="0" smtClean="0">
              <a:solidFill>
                <a:schemeClr val="folHlink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altLang="zh-HK" sz="2800" dirty="0" smtClean="0"/>
              <a:t>The subjects of Large Gold exhibits are nearly always important  </a:t>
            </a:r>
          </a:p>
          <a:p>
            <a:pPr marL="365760" indent="-256032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endParaRPr lang="en-US" altLang="zh-HK" sz="1100" dirty="0" smtClean="0"/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altLang="zh-HK" sz="2800" dirty="0" smtClean="0"/>
              <a:t>“Importance” must score at least 9 or 10 points out of 10</a:t>
            </a:r>
          </a:p>
          <a:p>
            <a:pPr marL="365760" indent="-256032" eaLnBrk="1" fontAlgn="auto" hangingPunct="1">
              <a:lnSpc>
                <a:spcPct val="130000"/>
              </a:lnSpc>
              <a:spcAft>
                <a:spcPts val="0"/>
              </a:spcAft>
              <a:buSzPct val="120000"/>
              <a:defRPr/>
            </a:pPr>
            <a:endParaRPr lang="en-US" altLang="zh-HK" sz="1050" dirty="0" smtClean="0"/>
          </a:p>
          <a:p>
            <a:pPr marL="621792" lvl="1" eaLnBrk="1" fontAlgn="auto" hangingPunct="1">
              <a:lnSpc>
                <a:spcPct val="130000"/>
              </a:lnSpc>
              <a:spcBef>
                <a:spcPts val="324"/>
              </a:spcBef>
              <a:spcAft>
                <a:spcPts val="0"/>
              </a:spcAft>
              <a:buClr>
                <a:schemeClr val="accent2"/>
              </a:buClr>
              <a:buSzPct val="120000"/>
              <a:defRPr/>
            </a:pPr>
            <a:r>
              <a:rPr lang="en-US" altLang="zh-HK" sz="2400" dirty="0" smtClean="0"/>
              <a:t>The new “Three time period” benefits relatively modern exhibits</a:t>
            </a:r>
          </a:p>
          <a:p>
            <a:pPr marL="365760" indent="-256032" eaLnBrk="1" fontAlgn="auto" hangingPunct="1">
              <a:lnSpc>
                <a:spcPct val="130000"/>
              </a:lnSpc>
              <a:spcAft>
                <a:spcPts val="0"/>
              </a:spcAft>
              <a:buSzPct val="120000"/>
              <a:defRPr/>
            </a:pPr>
            <a:endParaRPr lang="en-US" altLang="zh-HK" sz="1050" dirty="0" smtClean="0"/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altLang="zh-HK" sz="2800" dirty="0" smtClean="0"/>
              <a:t>Innovation - Try a different approach to a well known subject </a:t>
            </a:r>
            <a:endParaRPr lang="en-US" altLang="zh-TW" sz="28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55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HK" sz="4400" dirty="0" smtClean="0">
                <a:solidFill>
                  <a:schemeClr val="tx1"/>
                </a:solidFill>
              </a:rPr>
              <a:t>Be a recognized expert…</a:t>
            </a:r>
            <a:br>
              <a:rPr lang="en-US" altLang="zh-HK" sz="4400" dirty="0" smtClean="0">
                <a:solidFill>
                  <a:schemeClr val="tx1"/>
                </a:solidFill>
              </a:rPr>
            </a:br>
            <a:r>
              <a:rPr lang="en-US" altLang="zh-HK" sz="4400" dirty="0" smtClean="0">
                <a:solidFill>
                  <a:schemeClr val="tx1"/>
                </a:solidFill>
              </a:rPr>
              <a:t> </a:t>
            </a:r>
            <a:r>
              <a:rPr lang="en-US" altLang="zh-HK" sz="2400" dirty="0" smtClean="0">
                <a:solidFill>
                  <a:schemeClr val="tx1"/>
                </a:solidFill>
              </a:rPr>
              <a:t>…..so that the judges know who you are</a:t>
            </a:r>
            <a:r>
              <a:rPr lang="en-US" altLang="zh-HK" sz="3600" dirty="0" smtClean="0">
                <a:solidFill>
                  <a:schemeClr val="tx1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HK" sz="2400" dirty="0" smtClean="0">
                <a:cs typeface="新細明體"/>
              </a:rPr>
              <a:t>Contribute research articles to the philatelic press </a:t>
            </a:r>
          </a:p>
          <a:p>
            <a:pPr eaLnBrk="1" hangingPunct="1">
              <a:buSzPct val="120000"/>
            </a:pPr>
            <a:endParaRPr lang="en-US" altLang="zh-HK" sz="1000" dirty="0" smtClean="0">
              <a:cs typeface="新細明體"/>
            </a:endParaRPr>
          </a:p>
          <a:p>
            <a:pPr eaLnBrk="1" hangingPunct="1"/>
            <a:r>
              <a:rPr lang="en-US" altLang="zh-HK" sz="2400" dirty="0" smtClean="0">
                <a:cs typeface="新細明體"/>
              </a:rPr>
              <a:t>Write books on the subject</a:t>
            </a:r>
          </a:p>
          <a:p>
            <a:pPr eaLnBrk="1" hangingPunct="1"/>
            <a:endParaRPr lang="en-US" altLang="zh-HK" sz="1000" dirty="0" smtClean="0">
              <a:cs typeface="新細明體"/>
            </a:endParaRPr>
          </a:p>
          <a:p>
            <a:pPr eaLnBrk="1" hangingPunct="1"/>
            <a:r>
              <a:rPr lang="en-US" altLang="zh-HK" sz="2400" dirty="0" smtClean="0">
                <a:cs typeface="新細明體"/>
              </a:rPr>
              <a:t>Give seminars</a:t>
            </a:r>
          </a:p>
          <a:p>
            <a:pPr eaLnBrk="1" hangingPunct="1"/>
            <a:endParaRPr lang="en-US" altLang="zh-HK" sz="1000" dirty="0" smtClean="0">
              <a:cs typeface="新細明體"/>
            </a:endParaRPr>
          </a:p>
          <a:p>
            <a:pPr eaLnBrk="1" hangingPunct="1"/>
            <a:r>
              <a:rPr lang="en-US" altLang="zh-HK" sz="2400" dirty="0" smtClean="0">
                <a:cs typeface="新細明體"/>
              </a:rPr>
              <a:t>Be a member of specialized study groups or form a study group if one does not exist</a:t>
            </a:r>
          </a:p>
          <a:p>
            <a:pPr eaLnBrk="1" hangingPunct="1"/>
            <a:endParaRPr lang="en-US" altLang="zh-HK" sz="1000" dirty="0" smtClean="0">
              <a:cs typeface="新細明體"/>
            </a:endParaRPr>
          </a:p>
          <a:p>
            <a:pPr eaLnBrk="1" hangingPunct="1"/>
            <a:r>
              <a:rPr lang="en-US" altLang="zh-HK" sz="2400" dirty="0" smtClean="0">
                <a:cs typeface="新細明體"/>
              </a:rPr>
              <a:t>Make no mistakes in your exhibit write-up - “Knowledge, personal study and research” must score at least 34 points out of 35 </a:t>
            </a:r>
          </a:p>
          <a:p>
            <a:pPr eaLnBrk="1" hangingPunct="1">
              <a:buNone/>
            </a:pPr>
            <a:r>
              <a:rPr lang="en-US" altLang="zh-HK" sz="2400" dirty="0" smtClean="0">
                <a:cs typeface="新細明體"/>
              </a:rPr>
              <a:t>    </a:t>
            </a:r>
            <a:r>
              <a:rPr lang="en-US" altLang="zh-HK" sz="2400" b="1" dirty="0" smtClean="0">
                <a:cs typeface="新細明體"/>
              </a:rPr>
              <a:t>which is a lot and cannot be achieved without a considerable effort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56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4400" dirty="0" smtClean="0">
                <a:solidFill>
                  <a:schemeClr val="tx1"/>
                </a:solidFill>
              </a:rPr>
              <a:t>Know what you need…..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en-US" altLang="en-GB" sz="1100" dirty="0" smtClean="0"/>
          </a:p>
          <a:p>
            <a:pPr algn="just" eaLnBrk="1" hangingPunct="1"/>
            <a:r>
              <a:rPr lang="en-US" altLang="zh-HK" sz="2800" dirty="0" smtClean="0">
                <a:cs typeface="新細明體"/>
              </a:rPr>
              <a:t>Fill all the gaps in your exhibit </a:t>
            </a:r>
          </a:p>
          <a:p>
            <a:pPr algn="just" eaLnBrk="1" hangingPunct="1"/>
            <a:endParaRPr lang="en-US" altLang="zh-HK" sz="1100" dirty="0" smtClean="0">
              <a:cs typeface="新細明體"/>
            </a:endParaRPr>
          </a:p>
          <a:p>
            <a:pPr algn="just" eaLnBrk="1" hangingPunct="1"/>
            <a:r>
              <a:rPr lang="en-US" altLang="zh-HK" sz="2800" dirty="0" smtClean="0">
                <a:cs typeface="新細明體"/>
              </a:rPr>
              <a:t>Know what the judges expect to see</a:t>
            </a:r>
          </a:p>
          <a:p>
            <a:pPr algn="just" eaLnBrk="1" hangingPunct="1"/>
            <a:endParaRPr lang="en-US" altLang="zh-HK" sz="1100" dirty="0" smtClean="0">
              <a:cs typeface="新細明體"/>
            </a:endParaRPr>
          </a:p>
          <a:p>
            <a:pPr algn="just" eaLnBrk="1" hangingPunct="1"/>
            <a:r>
              <a:rPr lang="en-US" altLang="zh-HK" sz="2800" dirty="0" smtClean="0">
                <a:cs typeface="新細明體"/>
              </a:rPr>
              <a:t>“Treatment” must score 19 points out of 20 if the “importance” of the subject is only 9 points. This is the hardest goal to accomplish.</a:t>
            </a:r>
          </a:p>
          <a:p>
            <a:pPr algn="just" eaLnBrk="1" hangingPunct="1"/>
            <a:endParaRPr lang="en-US" altLang="zh-HK" sz="1100" dirty="0" smtClean="0">
              <a:cs typeface="新細明體"/>
            </a:endParaRPr>
          </a:p>
          <a:p>
            <a:pPr algn="just" eaLnBrk="1" hangingPunct="1"/>
            <a:endParaRPr lang="en-US" altLang="zh-TW" sz="2800" dirty="0" smtClean="0">
              <a:cs typeface="新細明體"/>
            </a:endParaRP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57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8" y="0"/>
            <a:ext cx="6172200" cy="1524000"/>
          </a:xfrm>
        </p:spPr>
        <p:txBody>
          <a:bodyPr/>
          <a:lstStyle/>
          <a:p>
            <a:r>
              <a:rPr lang="en-US" altLang="zh-HK" sz="4400" dirty="0" smtClean="0">
                <a:solidFill>
                  <a:schemeClr val="tx1"/>
                </a:solidFill>
              </a:rPr>
              <a:t>Rarities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66" y="1000100"/>
            <a:ext cx="6172200" cy="6034617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 typeface="Arial" charset="0"/>
              <a:buNone/>
            </a:pPr>
            <a:endParaRPr lang="en-US" altLang="en-GB" sz="1050" dirty="0" smtClean="0">
              <a:solidFill>
                <a:schemeClr val="folHlink"/>
              </a:solidFill>
              <a:latin typeface="Verdana" pitchFamily="34" charset="0"/>
            </a:endParaRPr>
          </a:p>
          <a:p>
            <a:pPr eaLnBrk="1" hangingPunct="1"/>
            <a:r>
              <a:rPr lang="en-US" altLang="zh-HK" sz="2800" dirty="0" smtClean="0">
                <a:cs typeface="新細明體"/>
              </a:rPr>
              <a:t>Set a plan to acquire rarities not yet in your exhibit as long as they are relevant to the story</a:t>
            </a:r>
          </a:p>
          <a:p>
            <a:pPr eaLnBrk="1" hangingPunct="1"/>
            <a:endParaRPr lang="en-US" altLang="zh-HK" sz="1050" dirty="0" smtClean="0">
              <a:cs typeface="新細明體"/>
            </a:endParaRPr>
          </a:p>
          <a:p>
            <a:pPr eaLnBrk="1" hangingPunct="1"/>
            <a:r>
              <a:rPr lang="en-US" altLang="zh-HK" sz="2800" dirty="0" smtClean="0">
                <a:cs typeface="新細明體"/>
              </a:rPr>
              <a:t>“Advertise” your rarities in form of bold statements or statistics (one of two recorded etc) – but be prepared to get challenged by others</a:t>
            </a:r>
          </a:p>
          <a:p>
            <a:pPr eaLnBrk="1" hangingPunct="1"/>
            <a:endParaRPr lang="en-US" altLang="zh-HK" sz="1050" dirty="0" smtClean="0">
              <a:cs typeface="新細明體"/>
            </a:endParaRPr>
          </a:p>
          <a:p>
            <a:pPr eaLnBrk="1" hangingPunct="1"/>
            <a:r>
              <a:rPr lang="en-US" altLang="zh-HK" sz="2800" dirty="0" smtClean="0">
                <a:cs typeface="新細明體"/>
              </a:rPr>
              <a:t>“Rarities” must score 18 to 19 points out of 20 and the “condition” should be 10 out of 10 points</a:t>
            </a:r>
          </a:p>
          <a:p>
            <a:pPr eaLnBrk="1" hangingPunct="1"/>
            <a:endParaRPr lang="en-US" altLang="zh-HK" sz="1050" dirty="0" smtClean="0">
              <a:cs typeface="新細明體"/>
            </a:endParaRPr>
          </a:p>
          <a:p>
            <a:pPr eaLnBrk="1" hangingPunct="1"/>
            <a:r>
              <a:rPr lang="en-US" altLang="zh-HK" sz="2800" dirty="0" smtClean="0">
                <a:cs typeface="新細明體"/>
              </a:rPr>
              <a:t>MONEY - Do you have sufficient funds for buying important items in fine quality?</a:t>
            </a:r>
            <a:endParaRPr lang="en-US" altLang="zh-TW" sz="2800" dirty="0" smtClean="0">
              <a:cs typeface="新細明體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58</a:t>
            </a:fld>
            <a:endParaRPr lang="sv-SE" dirty="0"/>
          </a:p>
        </p:txBody>
      </p:sp>
      <p:pic>
        <p:nvPicPr>
          <p:cNvPr id="13323" name="Picture 11" descr="C:\Documents and Settings\Pat\Local Settings\Temporary Internet Files\Content.IE5\L8CASSVB\MCj0431631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6" y="7000892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59</a:t>
            </a:fld>
            <a:endParaRPr lang="sv-SE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214290" y="2214546"/>
            <a:ext cx="6218237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Like winning a battle.....</a:t>
            </a:r>
            <a:b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v-SE" altLang="zh-H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.....There are other factors</a:t>
            </a:r>
            <a:endParaRPr kumimoji="0" lang="sv-SE" altLang="zh-TW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3D7B2E-9814-415C-B676-05219FB6719F}" type="slidenum">
              <a:rPr lang="sv-SE" smtClean="0">
                <a:ea typeface="新細明體"/>
                <a:cs typeface="新細明體"/>
              </a:rPr>
              <a:pPr/>
              <a:t>6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26628" name="Content Placeholder 4"/>
          <p:cNvSpPr>
            <a:spLocks noGrp="1"/>
          </p:cNvSpPr>
          <p:nvPr>
            <p:ph idx="1"/>
          </p:nvPr>
        </p:nvSpPr>
        <p:spPr>
          <a:xfrm>
            <a:off x="342900" y="1974850"/>
            <a:ext cx="6172200" cy="6034088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Must understand evaluation of Importance 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Understand benefits of Broad versus Narrow scope subjects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uiExpand="1" build="p" bldLvl="2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5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GB" altLang="zh-HK" sz="3200" dirty="0" smtClean="0">
                <a:solidFill>
                  <a:srgbClr val="FD2711"/>
                </a:solidFill>
              </a:rPr>
              <a:t>Why is this important?</a:t>
            </a:r>
          </a:p>
          <a:p>
            <a:pPr marL="365760" indent="-256032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GB" altLang="zh-HK" sz="1200" dirty="0" smtClean="0">
              <a:solidFill>
                <a:srgbClr val="FD2711"/>
              </a:solidFill>
              <a:latin typeface="Verdana" pitchFamily="34" charset="0"/>
            </a:endParaRP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zh-HK" sz="2800" dirty="0" smtClean="0"/>
              <a:t>Can your exhibit be duplicated?</a:t>
            </a: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altLang="zh-HK" sz="1100" dirty="0" smtClean="0"/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zh-HK" sz="2800" dirty="0" smtClean="0"/>
              <a:t>Are there similar exhibits around?</a:t>
            </a:r>
          </a:p>
          <a:p>
            <a:pPr marL="621792" lvl="1" eaLnBrk="1" fontAlgn="t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Tx/>
              <a:buChar char="•"/>
              <a:defRPr/>
            </a:pPr>
            <a:endParaRPr lang="en-US" altLang="zh-HK" sz="1000" dirty="0" smtClean="0">
              <a:solidFill>
                <a:schemeClr val="folHlink"/>
              </a:solidFill>
              <a:latin typeface="Verdana" pitchFamily="34" charset="0"/>
            </a:endParaRPr>
          </a:p>
          <a:p>
            <a:pPr marL="621792" lvl="1" eaLnBrk="1" fontAlgn="t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altLang="zh-HK" sz="2800" dirty="0" smtClean="0">
                <a:solidFill>
                  <a:schemeClr val="accent1"/>
                </a:solidFill>
              </a:rPr>
              <a:t>No</a:t>
            </a:r>
            <a:r>
              <a:rPr lang="en-US" altLang="zh-HK" sz="2800" dirty="0" smtClean="0">
                <a:solidFill>
                  <a:schemeClr val="folHlink"/>
                </a:solidFill>
              </a:rPr>
              <a:t> </a:t>
            </a:r>
            <a:r>
              <a:rPr lang="en-US" altLang="zh-HK" sz="2800" dirty="0" smtClean="0"/>
              <a:t>– Great!</a:t>
            </a:r>
          </a:p>
          <a:p>
            <a:pPr marL="621792" lvl="1" eaLnBrk="1" fontAlgn="t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en-US" altLang="zh-HK" sz="1100" dirty="0" smtClean="0">
              <a:solidFill>
                <a:schemeClr val="folHlink"/>
              </a:solidFill>
            </a:endParaRPr>
          </a:p>
          <a:p>
            <a:pPr marL="621792" lvl="1" eaLnBrk="1" fontAlgn="t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altLang="zh-HK" sz="2800" dirty="0" smtClean="0">
                <a:solidFill>
                  <a:srgbClr val="FF3300"/>
                </a:solidFill>
              </a:rPr>
              <a:t>Yes </a:t>
            </a:r>
          </a:p>
          <a:p>
            <a:pPr marL="859536" lvl="2" eaLnBrk="1" fontAlgn="t" hangingPunct="1">
              <a:lnSpc>
                <a:spcPct val="120000"/>
              </a:lnSpc>
              <a:spcAft>
                <a:spcPts val="0"/>
              </a:spcAft>
              <a:buClr>
                <a:schemeClr val="accent6"/>
              </a:buClr>
              <a:buFont typeface="Wingdings" pitchFamily="2" charset="2"/>
              <a:buChar char="Ø"/>
              <a:defRPr/>
            </a:pPr>
            <a:r>
              <a:rPr lang="en-US" altLang="zh-HK" sz="2400" dirty="0" smtClean="0">
                <a:solidFill>
                  <a:schemeClr val="folHlink"/>
                </a:solidFill>
              </a:rPr>
              <a:t> </a:t>
            </a:r>
            <a:r>
              <a:rPr lang="en-US" altLang="zh-HK" sz="2400" dirty="0" smtClean="0"/>
              <a:t>Better than yours? – Not so good news!</a:t>
            </a:r>
          </a:p>
          <a:p>
            <a:pPr marL="859536" lvl="2" eaLnBrk="1" fontAlgn="t" hangingPunct="1">
              <a:lnSpc>
                <a:spcPct val="120000"/>
              </a:lnSpc>
              <a:spcAft>
                <a:spcPts val="0"/>
              </a:spcAft>
              <a:buClr>
                <a:schemeClr val="accent6"/>
              </a:buClr>
              <a:buFont typeface="Wingdings" pitchFamily="2" charset="2"/>
              <a:buChar char="Ø"/>
              <a:defRPr/>
            </a:pPr>
            <a:r>
              <a:rPr lang="en-US" altLang="zh-HK" sz="2400" dirty="0" smtClean="0"/>
              <a:t> Not as good as yours? – Better news!</a:t>
            </a:r>
          </a:p>
          <a:p>
            <a:pPr marL="859536" lvl="2" eaLnBrk="1" fontAlgn="t" hangingPunct="1">
              <a:lnSpc>
                <a:spcPct val="120000"/>
              </a:lnSpc>
              <a:spcAft>
                <a:spcPts val="0"/>
              </a:spcAft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altLang="zh-HK" sz="1400" dirty="0" smtClean="0">
              <a:solidFill>
                <a:schemeClr val="folHlink"/>
              </a:solidFill>
              <a:latin typeface="Verdan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60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5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The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120000"/>
              </a:lnSpc>
              <a:buNone/>
            </a:pPr>
            <a:r>
              <a:rPr lang="en-GB" altLang="zh-HK" sz="3200" dirty="0" smtClean="0">
                <a:solidFill>
                  <a:srgbClr val="FD2711"/>
                </a:solidFill>
                <a:cs typeface="新細明體"/>
              </a:rPr>
              <a:t>Why is this important?</a:t>
            </a:r>
          </a:p>
          <a:p>
            <a:pPr algn="ctr" eaLnBrk="1" hangingPunct="1">
              <a:lnSpc>
                <a:spcPct val="120000"/>
              </a:lnSpc>
              <a:buNone/>
            </a:pPr>
            <a:endParaRPr lang="en-GB" altLang="zh-HK" sz="900" dirty="0" smtClean="0">
              <a:solidFill>
                <a:srgbClr val="FD2711"/>
              </a:solidFill>
              <a:latin typeface="Verdana" pitchFamily="34" charset="0"/>
              <a:cs typeface="新細明體"/>
            </a:endParaRPr>
          </a:p>
          <a:p>
            <a:pPr eaLnBrk="1" fontAlgn="t" hangingPunct="1"/>
            <a:r>
              <a:rPr lang="en-US" altLang="zh-HK" sz="2800" dirty="0" smtClean="0">
                <a:cs typeface="新細明體"/>
              </a:rPr>
              <a:t>Consider the place to show your exhibit (less critical in World Stamp Exhibitions)</a:t>
            </a:r>
          </a:p>
          <a:p>
            <a:pPr eaLnBrk="1" fontAlgn="t" hangingPunct="1">
              <a:buFont typeface="Wingdings" pitchFamily="2" charset="2"/>
              <a:buChar char="Ø"/>
            </a:pPr>
            <a:endParaRPr lang="en-US" altLang="zh-HK" sz="700" dirty="0" smtClean="0">
              <a:cs typeface="新細明體"/>
            </a:endParaRPr>
          </a:p>
          <a:p>
            <a:pPr lvl="1" eaLnBrk="1" fontAlgn="t" hangingPunct="1"/>
            <a:r>
              <a:rPr lang="en-US" altLang="zh-HK" sz="2400" dirty="0" smtClean="0">
                <a:cs typeface="新細明體"/>
              </a:rPr>
              <a:t>Asian exhibits might fare better in Asia</a:t>
            </a:r>
          </a:p>
          <a:p>
            <a:pPr lvl="1" eaLnBrk="1" fontAlgn="t" hangingPunct="1"/>
            <a:r>
              <a:rPr lang="en-US" altLang="zh-HK" sz="2400" dirty="0" smtClean="0">
                <a:cs typeface="新細明體"/>
              </a:rPr>
              <a:t>European exhibits might be better judged in Europe</a:t>
            </a:r>
          </a:p>
          <a:p>
            <a:pPr lvl="1" eaLnBrk="1" fontAlgn="t" hangingPunct="1"/>
            <a:r>
              <a:rPr lang="en-US" altLang="zh-HK" sz="2400" dirty="0" smtClean="0">
                <a:cs typeface="新細明體"/>
              </a:rPr>
              <a:t>Americas exhibits should get a better understanding in shows held in America</a:t>
            </a:r>
          </a:p>
          <a:p>
            <a:pPr lvl="1" eaLnBrk="1" fontAlgn="t" hangingPunct="1">
              <a:buFontTx/>
              <a:buChar char="•"/>
            </a:pPr>
            <a:endParaRPr lang="en-US" altLang="zh-HK" sz="1000" dirty="0" smtClean="0">
              <a:cs typeface="新細明體"/>
            </a:endParaRPr>
          </a:p>
          <a:p>
            <a:pPr eaLnBrk="1" fontAlgn="t" hangingPunct="1"/>
            <a:r>
              <a:rPr lang="en-US" altLang="zh-HK" sz="2800" dirty="0" smtClean="0">
                <a:cs typeface="新細明體"/>
              </a:rPr>
              <a:t>Particularly for the Grand Prix award contestants - there are less exhibits in the National Class to compete with </a:t>
            </a:r>
          </a:p>
          <a:p>
            <a:pPr eaLnBrk="1" fontAlgn="t" hangingPunct="1">
              <a:buFont typeface="Wingdings" pitchFamily="2" charset="2"/>
              <a:buChar char="Ø"/>
            </a:pPr>
            <a:endParaRPr lang="en-US" altLang="zh-HK" sz="1000" dirty="0" smtClean="0">
              <a:cs typeface="新細明體"/>
            </a:endParaRP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61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zh-HK" sz="5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altLang="zh-HK" sz="4400" dirty="0" smtClean="0">
                <a:solidFill>
                  <a:schemeClr val="tx1"/>
                </a:solidFill>
                <a:effectLst/>
              </a:rPr>
              <a:t>The Human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GB" altLang="zh-HK" sz="3200" dirty="0" smtClean="0">
                <a:solidFill>
                  <a:srgbClr val="FD2711"/>
                </a:solidFill>
              </a:rPr>
              <a:t>Why is this important?</a:t>
            </a:r>
          </a:p>
          <a:p>
            <a:pPr marL="365760" indent="-256032" algn="ctr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GB" altLang="zh-HK" sz="1200" dirty="0" smtClean="0">
              <a:solidFill>
                <a:srgbClr val="FD2711"/>
              </a:solidFill>
              <a:latin typeface="Verdana" pitchFamily="34" charset="0"/>
            </a:endParaRPr>
          </a:p>
          <a:p>
            <a:pPr marL="365760" indent="-256032" eaLnBrk="1" fontAlgn="t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HK" sz="2800" dirty="0" smtClean="0"/>
              <a:t>Judges are only human, show them what they like to see</a:t>
            </a:r>
          </a:p>
          <a:p>
            <a:pPr marL="365760" indent="-256032" eaLnBrk="1" fontAlgn="t" hangingPunct="1">
              <a:lnSpc>
                <a:spcPct val="110000"/>
              </a:lnSpc>
              <a:spcAft>
                <a:spcPts val="0"/>
              </a:spcAft>
              <a:defRPr/>
            </a:pPr>
            <a:endParaRPr lang="en-US" altLang="zh-HK" sz="1600" dirty="0" smtClean="0">
              <a:solidFill>
                <a:schemeClr val="folHlink"/>
              </a:solidFill>
            </a:endParaRPr>
          </a:p>
          <a:p>
            <a:pPr marL="365760" indent="-256032" eaLnBrk="1" fontAlgn="t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HK" sz="3200" dirty="0" smtClean="0">
                <a:solidFill>
                  <a:srgbClr val="FF3300"/>
                </a:solidFill>
              </a:rPr>
              <a:t>Lucky</a:t>
            </a:r>
            <a:r>
              <a:rPr lang="en-US" altLang="zh-HK" sz="3200" dirty="0" smtClean="0">
                <a:solidFill>
                  <a:schemeClr val="folHlink"/>
                </a:solidFill>
              </a:rPr>
              <a:t> </a:t>
            </a:r>
            <a:r>
              <a:rPr lang="en-US" altLang="zh-HK" sz="3600" dirty="0" smtClean="0">
                <a:solidFill>
                  <a:srgbClr val="FD2711"/>
                </a:solidFill>
                <a:sym typeface="Wingdings" pitchFamily="2" charset="2"/>
              </a:rPr>
              <a:t></a:t>
            </a:r>
            <a:r>
              <a:rPr lang="en-US" altLang="zh-HK" sz="3200" dirty="0" smtClean="0">
                <a:solidFill>
                  <a:schemeClr val="folHlink"/>
                </a:solidFill>
                <a:sym typeface="Wingdings" pitchFamily="2" charset="2"/>
              </a:rPr>
              <a:t> </a:t>
            </a:r>
            <a:r>
              <a:rPr lang="en-US" altLang="zh-HK" sz="3200" dirty="0" smtClean="0">
                <a:solidFill>
                  <a:schemeClr val="folHlink"/>
                </a:solidFill>
              </a:rPr>
              <a:t>-</a:t>
            </a:r>
            <a:r>
              <a:rPr lang="en-US" altLang="zh-HK" sz="2800" dirty="0" smtClean="0">
                <a:solidFill>
                  <a:schemeClr val="folHlink"/>
                </a:solidFill>
              </a:rPr>
              <a:t> </a:t>
            </a:r>
            <a:r>
              <a:rPr lang="en-US" altLang="zh-HK" sz="2800" dirty="0" smtClean="0"/>
              <a:t>If the judges know your subject well and appreciate what you show them</a:t>
            </a:r>
          </a:p>
          <a:p>
            <a:pPr marL="365760" indent="-256032" eaLnBrk="1" fontAlgn="t" hangingPunct="1">
              <a:lnSpc>
                <a:spcPct val="110000"/>
              </a:lnSpc>
              <a:spcAft>
                <a:spcPts val="0"/>
              </a:spcAft>
              <a:defRPr/>
            </a:pPr>
            <a:endParaRPr lang="en-US" altLang="zh-HK" sz="1100" dirty="0" smtClean="0">
              <a:solidFill>
                <a:schemeClr val="folHlink"/>
              </a:solidFill>
            </a:endParaRPr>
          </a:p>
          <a:p>
            <a:pPr marL="365760" indent="-256032" eaLnBrk="1" fontAlgn="t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HK" sz="3200" dirty="0" smtClean="0">
                <a:solidFill>
                  <a:schemeClr val="accent1"/>
                </a:solidFill>
              </a:rPr>
              <a:t>Unlucky</a:t>
            </a:r>
            <a:r>
              <a:rPr lang="en-US" altLang="zh-HK" sz="3200" dirty="0" smtClean="0">
                <a:solidFill>
                  <a:schemeClr val="folHlink"/>
                </a:solidFill>
              </a:rPr>
              <a:t> </a:t>
            </a:r>
            <a:r>
              <a:rPr lang="en-US" altLang="zh-HK" sz="3600" dirty="0" smtClean="0">
                <a:sym typeface="Wingdings" pitchFamily="2" charset="2"/>
              </a:rPr>
              <a:t></a:t>
            </a:r>
            <a:r>
              <a:rPr lang="en-US" altLang="zh-HK" sz="3200" dirty="0" smtClean="0">
                <a:solidFill>
                  <a:schemeClr val="folHlink"/>
                </a:solidFill>
                <a:sym typeface="Wingdings" pitchFamily="2" charset="2"/>
              </a:rPr>
              <a:t> </a:t>
            </a:r>
            <a:r>
              <a:rPr lang="en-US" altLang="zh-HK" sz="3200" dirty="0" smtClean="0"/>
              <a:t>–</a:t>
            </a:r>
            <a:r>
              <a:rPr lang="en-US" altLang="zh-HK" sz="2800" dirty="0" smtClean="0"/>
              <a:t> If the judges know your subject </a:t>
            </a:r>
            <a:r>
              <a:rPr lang="en-US" altLang="zh-HK" sz="2800" i="1" dirty="0" smtClean="0"/>
              <a:t>too well</a:t>
            </a:r>
            <a:r>
              <a:rPr lang="en-US" altLang="zh-HK" sz="2800" dirty="0" smtClean="0"/>
              <a:t> and know what you are missing!</a:t>
            </a:r>
          </a:p>
          <a:p>
            <a:pPr marL="365760" indent="-256032" eaLnBrk="1" fontAlgn="t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altLang="zh-HK" sz="1200" dirty="0" smtClean="0">
              <a:solidFill>
                <a:schemeClr val="folHlink"/>
              </a:solidFill>
              <a:latin typeface="Verdana" pitchFamily="34" charset="0"/>
            </a:endParaRP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62</a:t>
            </a:fld>
            <a:endParaRPr lang="sv-S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Thanks, any….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63</a:t>
            </a:fld>
            <a:endParaRPr lang="sv-SE" dirty="0"/>
          </a:p>
        </p:txBody>
      </p:sp>
      <p:pic>
        <p:nvPicPr>
          <p:cNvPr id="2052" name="Picture 4" descr="C:\Documents and Settings\Pat\Local Settings\Temporary Internet Files\Content.IE5\52C783S9\MCj03117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02" y="2643174"/>
            <a:ext cx="2479180" cy="36968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3D7B2E-9814-415C-B676-05219FB6719F}" type="slidenum">
              <a:rPr lang="sv-SE" smtClean="0">
                <a:ea typeface="新細明體"/>
                <a:cs typeface="新細明體"/>
              </a:rPr>
              <a:pPr/>
              <a:t>7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26628" name="Content Placeholder 4"/>
          <p:cNvSpPr>
            <a:spLocks noGrp="1"/>
          </p:cNvSpPr>
          <p:nvPr>
            <p:ph idx="1"/>
          </p:nvPr>
        </p:nvSpPr>
        <p:spPr>
          <a:xfrm>
            <a:off x="285728" y="500034"/>
            <a:ext cx="6172200" cy="7572428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 typeface="Arial" charset="0"/>
              <a:buNone/>
            </a:pPr>
            <a:r>
              <a:rPr lang="en-US" altLang="zh-HK" sz="2800" dirty="0" smtClean="0">
                <a:cs typeface="新細明體"/>
              </a:rPr>
              <a:t>From 1.1.2009* postal history exhibits</a:t>
            </a:r>
          </a:p>
          <a:p>
            <a:pPr marL="609600" indent="-609600" eaLnBrk="1" hangingPunct="1">
              <a:lnSpc>
                <a:spcPct val="130000"/>
              </a:lnSpc>
              <a:buFont typeface="Arial" charset="0"/>
              <a:buNone/>
            </a:pPr>
            <a:r>
              <a:rPr lang="en-US" altLang="zh-HK" sz="2800" dirty="0" smtClean="0">
                <a:cs typeface="新細明體"/>
              </a:rPr>
              <a:t>will be judged under three time periods</a:t>
            </a:r>
          </a:p>
          <a:p>
            <a:pPr marL="609600" indent="-609600" algn="just" eaLnBrk="1" hangingPunct="1">
              <a:lnSpc>
                <a:spcPct val="130000"/>
              </a:lnSpc>
              <a:buFont typeface="Arial" charset="0"/>
              <a:buNone/>
            </a:pPr>
            <a:r>
              <a:rPr lang="en-US" altLang="zh-HK" sz="2000" dirty="0" smtClean="0">
                <a:solidFill>
                  <a:schemeClr val="folHlink"/>
                </a:solidFill>
                <a:cs typeface="新細明體"/>
              </a:rPr>
              <a:t>	</a:t>
            </a:r>
            <a:endParaRPr lang="en-US" altLang="zh-HK" sz="2800" dirty="0" smtClean="0">
              <a:solidFill>
                <a:schemeClr val="folHlink"/>
              </a:solidFill>
              <a:cs typeface="新細明體"/>
            </a:endParaRPr>
          </a:p>
          <a:p>
            <a:pPr marL="609600" indent="-609600" eaLnBrk="1" hangingPunct="1">
              <a:lnSpc>
                <a:spcPct val="130000"/>
              </a:lnSpc>
              <a:buSzPct val="100000"/>
              <a:buFont typeface="Wingdings" pitchFamily="2" charset="2"/>
              <a:buAutoNum type="arabicPeriod"/>
            </a:pPr>
            <a:r>
              <a:rPr lang="en-US" altLang="zh-HK" sz="2800" dirty="0" smtClean="0">
                <a:solidFill>
                  <a:schemeClr val="folHlink"/>
                </a:solidFill>
                <a:cs typeface="新細明體"/>
              </a:rPr>
              <a:t>Up to 1875 (pre - General Postal Union)</a:t>
            </a:r>
          </a:p>
          <a:p>
            <a:pPr marL="609600" indent="-609600" algn="just" eaLnBrk="1" hangingPunct="1">
              <a:lnSpc>
                <a:spcPct val="130000"/>
              </a:lnSpc>
              <a:buSzPct val="100000"/>
              <a:buFont typeface="Wingdings" pitchFamily="2" charset="2"/>
              <a:buAutoNum type="arabicPeriod"/>
            </a:pPr>
            <a:r>
              <a:rPr lang="en-US" altLang="zh-HK" sz="2800" dirty="0" smtClean="0">
                <a:solidFill>
                  <a:schemeClr val="folHlink"/>
                </a:solidFill>
                <a:cs typeface="新細明體"/>
              </a:rPr>
              <a:t>From 1875-1945</a:t>
            </a:r>
          </a:p>
          <a:p>
            <a:pPr marL="609600" indent="-609600" algn="just" eaLnBrk="1" hangingPunct="1">
              <a:lnSpc>
                <a:spcPct val="130000"/>
              </a:lnSpc>
              <a:buSzPct val="100000"/>
              <a:buFont typeface="Wingdings" pitchFamily="2" charset="2"/>
              <a:buAutoNum type="arabicPeriod"/>
            </a:pPr>
            <a:r>
              <a:rPr lang="en-US" altLang="zh-HK" sz="2800" dirty="0" smtClean="0">
                <a:solidFill>
                  <a:schemeClr val="folHlink"/>
                </a:solidFill>
                <a:cs typeface="新細明體"/>
              </a:rPr>
              <a:t>After 1945</a:t>
            </a:r>
          </a:p>
          <a:p>
            <a:pPr marL="609600" indent="-609600" algn="just" eaLnBrk="1" hangingPunct="1">
              <a:lnSpc>
                <a:spcPct val="130000"/>
              </a:lnSpc>
              <a:buNone/>
            </a:pPr>
            <a:endParaRPr lang="en-US" altLang="zh-HK" sz="1050" dirty="0" smtClean="0">
              <a:solidFill>
                <a:schemeClr val="folHlink"/>
              </a:solidFill>
              <a:cs typeface="新細明體"/>
            </a:endParaRPr>
          </a:p>
          <a:p>
            <a:pPr marL="609600" indent="-609600" eaLnBrk="1" fontAlgn="ctr" hangingPunct="1">
              <a:lnSpc>
                <a:spcPct val="130000"/>
              </a:lnSpc>
              <a:buNone/>
            </a:pPr>
            <a:r>
              <a:rPr lang="en-US" altLang="zh-HK" sz="2800" dirty="0" smtClean="0">
                <a:solidFill>
                  <a:schemeClr val="folHlink"/>
                </a:solidFill>
                <a:cs typeface="新細明體"/>
              </a:rPr>
              <a:t>	</a:t>
            </a:r>
            <a:r>
              <a:rPr lang="en-US" altLang="zh-HK" sz="2800" dirty="0" smtClean="0">
                <a:cs typeface="新細明體"/>
              </a:rPr>
              <a:t>Each exhibit fits into the period where it starts or where its main contents lies</a:t>
            </a:r>
            <a:endParaRPr lang="en-US" altLang="zh-HK" sz="2400" dirty="0" smtClean="0">
              <a:cs typeface="新細明體"/>
            </a:endParaRPr>
          </a:p>
          <a:p>
            <a:pPr marL="609600" indent="-609600" algn="just" eaLnBrk="1" hangingPunct="1">
              <a:lnSpc>
                <a:spcPct val="130000"/>
              </a:lnSpc>
              <a:buFont typeface="Arial" charset="0"/>
              <a:buNone/>
            </a:pPr>
            <a:r>
              <a:rPr lang="en-US" altLang="zh-HK" sz="2000" dirty="0" smtClean="0">
                <a:solidFill>
                  <a:schemeClr val="folHlink"/>
                </a:solidFill>
                <a:cs typeface="新細明體"/>
              </a:rPr>
              <a:t>	</a:t>
            </a:r>
            <a:r>
              <a:rPr lang="en-US" altLang="zh-HK" sz="1800" dirty="0" smtClean="0">
                <a:cs typeface="新細明體"/>
              </a:rPr>
              <a:t>*adopted by the 70th FIP Congress Bucharest June 2008)</a:t>
            </a:r>
            <a:endParaRPr lang="en-GB" altLang="zh-TW" sz="2000" dirty="0" smtClean="0">
              <a:cs typeface="新細明體"/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de-DE" smtClean="0">
              <a:ea typeface="新細明體"/>
              <a:cs typeface="新細明體"/>
            </a:endParaRPr>
          </a:p>
        </p:txBody>
      </p:sp>
      <p:sp>
        <p:nvSpPr>
          <p:cNvPr id="3072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FC51335-2472-42C3-BA25-DA3B7B81A85F}" type="slidenum">
              <a:rPr lang="sv-SE" smtClean="0">
                <a:ea typeface="新細明體"/>
                <a:cs typeface="新細明體"/>
              </a:rPr>
              <a:pPr/>
              <a:t>8</a:t>
            </a:fld>
            <a:endParaRPr lang="sv-SE" smtClean="0">
              <a:ea typeface="新細明體"/>
              <a:cs typeface="新細明體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New Time Periods</a:t>
            </a:r>
            <a:endParaRPr lang="en-US" dirty="0"/>
          </a:p>
        </p:txBody>
      </p:sp>
      <p:sp>
        <p:nvSpPr>
          <p:cNvPr id="30724" name="Content Placeholder 4"/>
          <p:cNvSpPr>
            <a:spLocks noGrp="1"/>
          </p:cNvSpPr>
          <p:nvPr>
            <p:ph idx="1"/>
          </p:nvPr>
        </p:nvSpPr>
        <p:spPr>
          <a:xfrm>
            <a:off x="342900" y="1974850"/>
            <a:ext cx="6172200" cy="6034088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Subjects in the later two groups will have more opportunity to earn Importance points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/>
              <a:t>When choosing scope – be aware of boundaries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End exhibit subject earlier</a:t>
            </a:r>
          </a:p>
          <a:p>
            <a:pPr lvl="1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Use “forerunners” to start exhibit subject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5808A-AE44-4D54-805A-4827A5DA7D90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1" y="3421063"/>
            <a:ext cx="6858000" cy="182403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zh-H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3. Send ”advance” pages</a:t>
            </a:r>
            <a:endParaRPr kumimoji="0" lang="sv-SE" altLang="zh-TW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13509</TotalTime>
  <Words>3630</Words>
  <Application>Microsoft Office PowerPoint</Application>
  <PresentationFormat>On-screen Show (4:3)</PresentationFormat>
  <Paragraphs>582</Paragraphs>
  <Slides>63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Concourse</vt:lpstr>
      <vt:lpstr>How to Win a Gold Medal in Postal History</vt:lpstr>
      <vt:lpstr>Topics</vt:lpstr>
      <vt:lpstr>Slide 3</vt:lpstr>
      <vt:lpstr>Assumptions</vt:lpstr>
      <vt:lpstr>Slide 5</vt:lpstr>
      <vt:lpstr>Considerations</vt:lpstr>
      <vt:lpstr>Slide 7</vt:lpstr>
      <vt:lpstr>New Time Periods</vt:lpstr>
      <vt:lpstr>Slide 9</vt:lpstr>
      <vt:lpstr>Advance Pages </vt:lpstr>
      <vt:lpstr>Slide 11</vt:lpstr>
      <vt:lpstr>Postal History  Scoring System</vt:lpstr>
      <vt:lpstr> To get a Gold medal.....</vt:lpstr>
      <vt:lpstr>Slide 14</vt:lpstr>
      <vt:lpstr> Presentation = 5 points</vt:lpstr>
      <vt:lpstr> General layout</vt:lpstr>
      <vt:lpstr> Balance</vt:lpstr>
      <vt:lpstr>Material placement</vt:lpstr>
      <vt:lpstr> Illustrations</vt:lpstr>
      <vt:lpstr> Condition = 10 points</vt:lpstr>
      <vt:lpstr> Condition Factors</vt:lpstr>
      <vt:lpstr> Exceptions</vt:lpstr>
      <vt:lpstr> Improvements</vt:lpstr>
      <vt:lpstr> Philatelic Rarity = 20 points</vt:lpstr>
      <vt:lpstr> Definitions</vt:lpstr>
      <vt:lpstr>How many rare items?</vt:lpstr>
      <vt:lpstr> Which Rarity?</vt:lpstr>
      <vt:lpstr>Indicating Rarity</vt:lpstr>
      <vt:lpstr> Knowledge, Personal Study &amp;  Research = 35 points</vt:lpstr>
      <vt:lpstr> Types of Knowledge</vt:lpstr>
      <vt:lpstr>Guidelines: all Sub-classes</vt:lpstr>
      <vt:lpstr>Guidelines: all Sub-classes</vt:lpstr>
      <vt:lpstr>Sub-class 2A – postal history</vt:lpstr>
      <vt:lpstr>Sub-class 2B - marcophily</vt:lpstr>
      <vt:lpstr>Sub-class 2C –Historical, Social, and Special Studies</vt:lpstr>
      <vt:lpstr> Philatelic Importance = 10 points</vt:lpstr>
      <vt:lpstr>Definition and examples</vt:lpstr>
      <vt:lpstr>Examples</vt:lpstr>
      <vt:lpstr>Examples</vt:lpstr>
      <vt:lpstr>Advice </vt:lpstr>
      <vt:lpstr>Treatment = 20 points</vt:lpstr>
      <vt:lpstr>Title Page</vt:lpstr>
      <vt:lpstr>Title Page II</vt:lpstr>
      <vt:lpstr>Title Page III</vt:lpstr>
      <vt:lpstr>Body of exhibit</vt:lpstr>
      <vt:lpstr>Body of exhibit</vt:lpstr>
      <vt:lpstr>Techniques</vt:lpstr>
      <vt:lpstr>Slide 48</vt:lpstr>
      <vt:lpstr>Get your point scores</vt:lpstr>
      <vt:lpstr>Analyze your point scores</vt:lpstr>
      <vt:lpstr>Analyze your point scores</vt:lpstr>
      <vt:lpstr>Slide 52</vt:lpstr>
      <vt:lpstr> To get a Large Gold medal</vt:lpstr>
      <vt:lpstr> What you need….</vt:lpstr>
      <vt:lpstr>Choose an appropriate subject</vt:lpstr>
      <vt:lpstr>Be a recognized expert…  …..so that the judges know who you are </vt:lpstr>
      <vt:lpstr>Know what you need…..</vt:lpstr>
      <vt:lpstr>Rarities</vt:lpstr>
      <vt:lpstr>Slide 59</vt:lpstr>
      <vt:lpstr> Timing</vt:lpstr>
      <vt:lpstr> The Place</vt:lpstr>
      <vt:lpstr> The Human Factor</vt:lpstr>
      <vt:lpstr>Thanks, any….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FIP PH SS3</dc:title>
  <dc:subject>How to Win Gold Medal</dc:subject>
  <dc:creator>PSWalker</dc:creator>
  <dc:description>Third Draft</dc:description>
  <cp:lastModifiedBy>Pat</cp:lastModifiedBy>
  <cp:revision>458</cp:revision>
  <dcterms:created xsi:type="dcterms:W3CDTF">2007-08-12T07:38:02Z</dcterms:created>
  <dcterms:modified xsi:type="dcterms:W3CDTF">2009-03-22T17:23:15Z</dcterms:modified>
</cp:coreProperties>
</file>